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media/image3.jpeg" ContentType="image/jpeg"/>
  <Override PartName="/ppt/media/image4.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D6D6D">
              <a:alpha val="41000"/>
            </a:srgbClr>
          </a:solidFill>
        </a:fill>
      </a:tcStyle>
    </a:wholeTbl>
    <a:band2H>
      <a:tcTxStyle b="def" i="def"/>
      <a:tcStyle>
        <a:tcBdr/>
        <a:fill>
          <a:solidFill>
            <a:srgbClr val="4E4E4E">
              <a:alpha val="4100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F0F0F0"/>
              </a:solidFill>
              <a:prstDash val="solid"/>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56565">
              <a:alpha val="75000"/>
            </a:srgb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0F0F0"/>
              </a:solidFill>
              <a:prstDash val="solid"/>
              <a:miter lim="400000"/>
            </a:ln>
          </a:top>
          <a:bottom>
            <a:ln w="254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firstRow>
  </a:tblStyle>
  <a:tblStyle styleId="{C7B018BB-80A7-4F77-B60F-C8B233D01FF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D6D6D">
              <a:alpha val="41000"/>
            </a:srgbClr>
          </a:solidFill>
        </a:fill>
      </a:tcStyle>
    </a:wholeTbl>
    <a:band2H>
      <a:tcTxStyle b="def" i="def"/>
      <a:tcStyle>
        <a:tcBdr/>
        <a:fill>
          <a:solidFill>
            <a:srgbClr val="909090">
              <a:alpha val="41000"/>
            </a:srgbClr>
          </a:solidFill>
        </a:fill>
      </a:tcStyle>
    </a:band2H>
    <a:firstCol>
      <a:tcTxStyle b="off" i="off">
        <a:font>
          <a:latin typeface="Helvetica Neue Medium"/>
          <a:ea typeface="Helvetica Neue Medium"/>
          <a:cs typeface="Helvetica Neue Medium"/>
        </a:font>
        <a:srgbClr val="FFFFFF"/>
      </a:tcTxStyle>
      <a:tcStyle>
        <a:tcBdr>
          <a:left>
            <a:ln w="6350" cap="flat">
              <a:solidFill>
                <a:srgbClr val="484745"/>
              </a:solidFill>
              <a:prstDash val="solid"/>
              <a:miter lim="400000"/>
            </a:ln>
          </a:left>
          <a:right>
            <a:ln w="6350" cap="flat">
              <a:solidFill>
                <a:srgbClr val="5E5D5B"/>
              </a:solidFill>
              <a:prstDash val="solid"/>
              <a:miter lim="400000"/>
            </a:ln>
          </a:right>
          <a:top>
            <a:ln w="12700" cap="flat">
              <a:noFill/>
              <a:miter lim="400000"/>
            </a:ln>
          </a:top>
          <a:bottom>
            <a:ln w="12700" cap="flat">
              <a:noFill/>
              <a:miter lim="400000"/>
            </a:ln>
          </a:bottom>
          <a:insideH>
            <a:ln w="12700" cap="flat">
              <a:noFill/>
              <a:miter lim="400000"/>
            </a:ln>
          </a:insideH>
          <a:insideV>
            <a:ln w="6350" cap="flat">
              <a:solidFill>
                <a:srgbClr val="5E5D5B"/>
              </a:solidFill>
              <a:prstDash val="solid"/>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5E5D5B"/>
              </a:solidFill>
              <a:prstDash val="solid"/>
              <a:miter lim="400000"/>
            </a:ln>
          </a:top>
          <a:bottom>
            <a:ln w="6350" cap="flat">
              <a:solidFill>
                <a:srgbClr val="484745"/>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484745"/>
              </a:solidFill>
              <a:prstDash val="solid"/>
              <a:miter lim="400000"/>
            </a:ln>
          </a:top>
          <a:bottom>
            <a:ln w="6350" cap="flat">
              <a:solidFill>
                <a:srgbClr val="5E5D5B"/>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3F1DF"/>
              </a:solidFill>
              <a:custDash>
                <a:ds d="200000" sp="200000"/>
              </a:custDash>
              <a:miter lim="400000"/>
            </a:ln>
          </a:top>
          <a:bottom>
            <a:ln w="12700" cap="flat">
              <a:solidFill>
                <a:srgbClr val="F3F1DF"/>
              </a:solidFill>
              <a:custDash>
                <a:ds d="200000" sp="200000"/>
              </a:custDash>
              <a:miter lim="400000"/>
            </a:ln>
          </a:bottom>
          <a:insideH>
            <a:ln w="12700" cap="flat">
              <a:solidFill>
                <a:srgbClr val="F3F1DF"/>
              </a:solidFill>
              <a:custDash>
                <a:ds d="200000" sp="200000"/>
              </a:custDash>
              <a:miter lim="400000"/>
            </a:ln>
          </a:insideH>
          <a:insideV>
            <a:ln w="12700" cap="flat">
              <a:noFill/>
              <a:miter lim="400000"/>
            </a:ln>
          </a:insideV>
        </a:tcBdr>
        <a:fill>
          <a:solidFill>
            <a:srgbClr val="4D4D4D"/>
          </a:solidFill>
        </a:fill>
      </a:tcStyle>
    </a:wholeTbl>
    <a:band2H>
      <a:tcTxStyle b="def" i="def"/>
      <a:tcStyle>
        <a:tcBdr/>
        <a:fill>
          <a:solidFill>
            <a:srgbClr val="5A5A5A"/>
          </a:solidFill>
        </a:fill>
      </a:tcStyle>
    </a:band2H>
    <a:firstCol>
      <a:tcTxStyle b="off" i="off">
        <a:font>
          <a:latin typeface="Helvetica Neue Medium"/>
          <a:ea typeface="Helvetica Neue Medium"/>
          <a:cs typeface="Helvetica Neue Medium"/>
        </a:font>
        <a:srgbClr val="FFFFF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chemeClr val="accent3">
              <a:hueOff val="-1022247"/>
              <a:satOff val="34289"/>
              <a:lumOff val="-18384"/>
            </a:scheme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noFill/>
              <a:miter lim="400000"/>
            </a:ln>
          </a:insideV>
        </a:tcBdr>
        <a:fill>
          <a:solidFill>
            <a:srgbClr val="6D6D6D"/>
          </a:solidFill>
        </a:fill>
      </a:tcStyle>
    </a:wholeTbl>
    <a:band2H>
      <a:tcTxStyle b="def" i="def"/>
      <a:tcStyle>
        <a:tcBdr/>
        <a:fill>
          <a:solidFill>
            <a:srgbClr val="7D7D7D"/>
          </a:solidFill>
        </a:fill>
      </a:tcStyle>
    </a:band2H>
    <a:firstCol>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5C5C5B"/>
          </a:solidFill>
        </a:fill>
      </a:tcStyle>
    </a:firstCol>
    <a:lastRow>
      <a:tcTxStyle b="off" i="off">
        <a:font>
          <a:latin typeface="Helvetica Neue Medium"/>
          <a:ea typeface="Helvetica Neue Medium"/>
          <a:cs typeface="Helvetica Neue Medium"/>
        </a:font>
        <a:srgbClr val="282828"/>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A2A7A9"/>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chemeClr val="accent5">
              <a:hueOff val="103245"/>
              <a:satOff val="-16002"/>
              <a:lumOff val="2831"/>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5D5D5D"/>
          </a:solidFill>
        </a:fill>
      </a:tcStyle>
    </a:wholeTbl>
    <a:band2H>
      <a:tcTxStyle b="def" i="def"/>
      <a:tcStyle>
        <a:tcBdr/>
        <a:fill>
          <a:solidFill>
            <a:srgbClr val="696969"/>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6350" cap="flat">
              <a:solidFill>
                <a:srgbClr val="FFFFFF"/>
              </a:solidFill>
              <a:prstDash val="solid"/>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6350" cap="flat">
              <a:solidFill>
                <a:srgbClr val="FFFFFF"/>
              </a:solidFill>
              <a:prstDash val="solid"/>
              <a:miter lim="400000"/>
            </a:ln>
          </a:insideV>
        </a:tcBdr>
        <a:fill>
          <a:solidFill>
            <a:srgbClr val="78787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787878"/>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000000">
              <a:alpha val="10000"/>
            </a:srgbClr>
          </a:solidFill>
        </a:fill>
      </a:tcStyle>
    </a:wholeTbl>
    <a:band2H>
      <a:tcTxStyle b="def" i="def"/>
      <a:tcStyle>
        <a:tcBdr/>
        <a:fill>
          <a:solidFill>
            <a:srgbClr val="888888">
              <a:alpha val="10000"/>
            </a:srgbClr>
          </a:solidFill>
        </a:fill>
      </a:tcStyle>
    </a:band2H>
    <a:firstCol>
      <a:tcTxStyle b="off" i="off">
        <a:font>
          <a:latin typeface="Helvetica Neue Medium"/>
          <a:ea typeface="Helvetica Neue Medium"/>
          <a:cs typeface="Helvetica Neue Medium"/>
        </a:font>
        <a:srgbClr val="FFFFFF"/>
      </a:tcTxStyle>
      <a:tcStyle>
        <a:tcBdr>
          <a:left>
            <a:ln w="12700" cap="flat">
              <a:noFill/>
              <a:miter lim="400000"/>
            </a:ln>
          </a:left>
          <a:right>
            <a:ln w="25400" cap="flat">
              <a:solidFill>
                <a:srgbClr val="F0F0F0"/>
              </a:solidFill>
              <a:prstDash val="solid"/>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noFill/>
              <a:miter lim="400000"/>
            </a:ln>
          </a:bottom>
          <a:insideH>
            <a:ln w="6350" cap="flat">
              <a:solidFill>
                <a:srgbClr val="F0F0F0"/>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noFill/>
              <a:miter lim="400000"/>
            </a:ln>
          </a:top>
          <a:bottom>
            <a:ln w="2540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8" name="Shape 158"/>
          <p:cNvSpPr/>
          <p:nvPr>
            <p:ph type="sldImg"/>
          </p:nvPr>
        </p:nvSpPr>
        <p:spPr>
          <a:xfrm>
            <a:off x="1143000" y="685800"/>
            <a:ext cx="4572000" cy="3429000"/>
          </a:xfrm>
          <a:prstGeom prst="rect">
            <a:avLst/>
          </a:prstGeom>
        </p:spPr>
        <p:txBody>
          <a:bodyPr/>
          <a:lstStyle/>
          <a:p>
            <a:pPr/>
          </a:p>
        </p:txBody>
      </p:sp>
      <p:sp>
        <p:nvSpPr>
          <p:cNvPr id="159" name="Shape 15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 Id="rId3" Type="http://schemas.openxmlformats.org/officeDocument/2006/relationships/hyperlink" Target="http://www.gitta.info/Statistics/en/html/Statistics_bibliography.html" TargetMode="External"/><Relationship Id="rId4" Type="http://schemas.openxmlformats.org/officeDocument/2006/relationships/hyperlink" Target="http://www.gitta.info/Statistics/en/html/StandClass_learningObject2.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t>Before Start: </a:t>
            </a:r>
          </a:p>
          <a:p>
            <a:pPr defTabSz="914400">
              <a:lnSpc>
                <a:spcPct val="100000"/>
              </a:lnSpc>
              <a:spcBef>
                <a:spcPts val="400"/>
              </a:spcBef>
              <a:defRPr sz="1200">
                <a:latin typeface="Trebuchet MS"/>
                <a:ea typeface="Trebuchet MS"/>
                <a:cs typeface="Trebuchet MS"/>
                <a:sym typeface="Trebuchet MS"/>
              </a:defRPr>
            </a:pPr>
            <a:r>
              <a:t>- Handout – syllabus</a:t>
            </a:r>
          </a:p>
          <a:p>
            <a:pPr defTabSz="914400">
              <a:lnSpc>
                <a:spcPct val="100000"/>
              </a:lnSpc>
              <a:spcBef>
                <a:spcPts val="400"/>
              </a:spcBef>
              <a:buSzPct val="100000"/>
              <a:buChar char="-"/>
              <a:defRPr sz="1200">
                <a:latin typeface="Trebuchet MS"/>
                <a:ea typeface="Trebuchet MS"/>
                <a:cs typeface="Trebuchet MS"/>
                <a:sym typeface="Trebuchet MS"/>
              </a:defRPr>
            </a:pPr>
            <a:r>
              <a:t>Turn up volume for scream effect</a:t>
            </a:r>
          </a:p>
          <a:p>
            <a:pPr defTabSz="914400">
              <a:lnSpc>
                <a:spcPct val="100000"/>
              </a:lnSpc>
              <a:spcBef>
                <a:spcPts val="400"/>
              </a:spcBef>
              <a:buSzPct val="100000"/>
              <a:buChar char="-"/>
              <a:defRPr sz="1200">
                <a:latin typeface="Trebuchet MS"/>
                <a:ea typeface="Trebuchet MS"/>
                <a:cs typeface="Trebuchet MS"/>
                <a:sym typeface="Trebuchet MS"/>
              </a:defRPr>
            </a:pPr>
            <a:r>
              <a:t>Open blank arcmap</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lvl1pPr defTabSz="914400">
              <a:lnSpc>
                <a:spcPct val="100000"/>
              </a:lnSpc>
              <a:spcBef>
                <a:spcPts val="400"/>
              </a:spcBef>
              <a:defRPr sz="1200">
                <a:latin typeface="Trebuchet MS"/>
                <a:ea typeface="Trebuchet MS"/>
                <a:cs typeface="Trebuchet MS"/>
                <a:sym typeface="Trebuchet MS"/>
              </a:defRPr>
            </a:lvl1pPr>
          </a:lstStyle>
          <a:p>
            <a:pPr/>
            <a:r>
              <a:t>Calgary – Address FDS, Administrative, Census 200 etc</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lvl1pPr defTabSz="914400">
              <a:lnSpc>
                <a:spcPct val="100000"/>
              </a:lnSpc>
              <a:spcBef>
                <a:spcPts val="400"/>
              </a:spcBef>
              <a:defRPr sz="1200">
                <a:latin typeface="Trebuchet MS"/>
                <a:ea typeface="Trebuchet MS"/>
                <a:cs typeface="Trebuchet MS"/>
                <a:sym typeface="Trebuchet MS"/>
              </a:defRPr>
            </a:lvl1pPr>
          </a:lstStyle>
          <a:p>
            <a:pPr/>
            <a:r>
              <a:t>Many feature classes in Calgary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lvl1pPr defTabSz="914400">
              <a:lnSpc>
                <a:spcPct val="100000"/>
              </a:lnSpc>
              <a:spcBef>
                <a:spcPts val="400"/>
              </a:spcBef>
              <a:defRPr sz="1200">
                <a:latin typeface="Trebuchet MS"/>
                <a:ea typeface="Trebuchet MS"/>
                <a:cs typeface="Trebuchet MS"/>
                <a:sym typeface="Trebuchet MS"/>
              </a:defRPr>
            </a:lvl1pPr>
          </a:lstStyle>
          <a:p>
            <a:pPr/>
            <a:r>
              <a:t>When you join two tables, you append the attributes from one onto the other based on a field common to both.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t>Caution:</a:t>
            </a:r>
          </a:p>
          <a:p>
            <a:pPr defTabSz="914400">
              <a:lnSpc>
                <a:spcPct val="100000"/>
              </a:lnSpc>
              <a:spcBef>
                <a:spcPts val="400"/>
              </a:spcBef>
              <a:defRPr sz="1200">
                <a:latin typeface="Trebuchet MS"/>
                <a:ea typeface="Trebuchet MS"/>
                <a:cs typeface="Trebuchet MS"/>
                <a:sym typeface="Trebuchet MS"/>
              </a:defRPr>
            </a:pPr>
            <a:r>
              <a:t>If you try to create a join on a 1:M relationship, only the first match will be joined in the resulting joined layer.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lvl1pPr defTabSz="914400">
              <a:lnSpc>
                <a:spcPct val="100000"/>
              </a:lnSpc>
              <a:spcBef>
                <a:spcPts val="400"/>
              </a:spcBef>
              <a:defRPr sz="1200">
                <a:latin typeface="Trebuchet MS"/>
                <a:ea typeface="Trebuchet MS"/>
                <a:cs typeface="Trebuchet MS"/>
                <a:sym typeface="Trebuchet MS"/>
              </a:defRPr>
            </a:lvl1pPr>
          </a:lstStyle>
          <a:p>
            <a:pPr/>
            <a:r>
              <a:t>Graphical repreentation of intellectual hierarchy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a:p>
        </p:txBody>
      </p:sp>
      <p:sp>
        <p:nvSpPr>
          <p:cNvPr id="378" name="Shape 378"/>
          <p:cNvSpPr/>
          <p:nvPr>
            <p:ph type="body" sz="quarter" idx="1"/>
          </p:nvPr>
        </p:nvSpPr>
        <p:spPr>
          <a:prstGeom prst="rect">
            <a:avLst/>
          </a:prstGeom>
        </p:spPr>
        <p:txBody>
          <a:bodyPr/>
          <a:lstStyle/>
          <a:p>
            <a:pPr defTabSz="914400">
              <a:lnSpc>
                <a:spcPct val="100000"/>
              </a:lnSpc>
              <a:spcBef>
                <a:spcPts val="400"/>
              </a:spcBef>
              <a:defRPr sz="1200">
                <a:latin typeface="Trebuchet MS"/>
                <a:ea typeface="Trebuchet MS"/>
                <a:cs typeface="Trebuchet MS"/>
                <a:sym typeface="Trebuchet MS"/>
              </a:defRPr>
            </a:pPr>
            <a:r>
              <a:t>When is it useful to choose the method of equal class intervals?</a:t>
            </a:r>
          </a:p>
          <a:p>
            <a:pPr defTabSz="914400">
              <a:lnSpc>
                <a:spcPct val="100000"/>
              </a:lnSpc>
              <a:spcBef>
                <a:spcPts val="400"/>
              </a:spcBef>
              <a:defRPr sz="1200">
                <a:latin typeface="Trebuchet MS"/>
                <a:ea typeface="Trebuchet MS"/>
                <a:cs typeface="Trebuchet MS"/>
                <a:sym typeface="Trebuchet MS"/>
              </a:defRPr>
            </a:pPr>
            <a:r>
              <a:t>It is appropriate to use equal class intervals when the data distribution has a rectangular shape in the histogram. This, however, occurs very rarely in the context of geographic phenomena. Moreover, it is useful to use this method when your classification steps are nearly equal in size. The major disadvantage of this method is that class limits fail to reveal the distribution of the data along the number line. There may be classes that remain blank, which of course is not particularly meaningful on a map.</a:t>
            </a:r>
          </a:p>
          <a:p>
            <a:pPr defTabSz="914400">
              <a:lnSpc>
                <a:spcPct val="100000"/>
              </a:lnSpc>
              <a:spcBef>
                <a:spcPts val="400"/>
              </a:spcBef>
              <a:defRPr sz="1200">
                <a:latin typeface="Trebuchet MS"/>
                <a:ea typeface="Trebuchet MS"/>
                <a:cs typeface="Trebuchet MS"/>
                <a:sym typeface="Trebuchet MS"/>
              </a:defRPr>
            </a:pPr>
          </a:p>
          <a:p>
            <a:pPr defTabSz="914315">
              <a:lnSpc>
                <a:spcPct val="100000"/>
              </a:lnSpc>
              <a:spcBef>
                <a:spcPts val="400"/>
              </a:spcBef>
              <a:defRPr sz="1200">
                <a:latin typeface="Trebuchet MS"/>
                <a:ea typeface="Trebuchet MS"/>
                <a:cs typeface="Trebuchet MS"/>
                <a:sym typeface="Trebuchet MS"/>
              </a:defRPr>
            </a:pPr>
            <a:r>
              <a:t>Quantiles Classification</a:t>
            </a:r>
          </a:p>
          <a:p>
            <a:pPr defTabSz="914400">
              <a:lnSpc>
                <a:spcPct val="100000"/>
              </a:lnSpc>
              <a:spcBef>
                <a:spcPts val="400"/>
              </a:spcBef>
              <a:defRPr sz="1200">
                <a:latin typeface="Trebuchet MS"/>
                <a:ea typeface="Trebuchet MS"/>
                <a:cs typeface="Trebuchet MS"/>
                <a:sym typeface="Trebuchet MS"/>
              </a:defRPr>
            </a:pPr>
            <a:r>
              <a:t>An advantage of quantiles is that classes are easy to compute, and that each class is approximately equally represented on the final map. Moreover, quantiles are very useful for ordinal data, since the class assignment of quantiles is based on ranked data. The main disadvantage of this classification method are the gaps that may occur between the observations. These gaps sometimes lead to an over-weighting of some single detached observations at the edge of the number line.</a:t>
            </a:r>
          </a:p>
          <a:p>
            <a:pPr defTabSz="914400">
              <a:lnSpc>
                <a:spcPct val="100000"/>
              </a:lnSpc>
              <a:spcBef>
                <a:spcPts val="400"/>
              </a:spcBef>
              <a:defRPr sz="1200">
                <a:latin typeface="Trebuchet MS"/>
                <a:ea typeface="Trebuchet MS"/>
                <a:cs typeface="Trebuchet MS"/>
                <a:sym typeface="Trebuchet MS"/>
              </a:defRPr>
            </a:pPr>
          </a:p>
          <a:p>
            <a:pPr defTabSz="914400">
              <a:lnSpc>
                <a:spcPct val="100000"/>
              </a:lnSpc>
              <a:spcBef>
                <a:spcPts val="400"/>
              </a:spcBef>
              <a:defRPr sz="1200">
                <a:latin typeface="Trebuchet MS"/>
                <a:ea typeface="Trebuchet MS"/>
                <a:cs typeface="Trebuchet MS"/>
                <a:sym typeface="Trebuchet MS"/>
              </a:defRPr>
            </a:pPr>
            <a:r>
              <a:t>The Natural Breaks Classification</a:t>
            </a:r>
          </a:p>
          <a:p>
            <a:pPr defTabSz="914400">
              <a:lnSpc>
                <a:spcPct val="100000"/>
              </a:lnSpc>
              <a:spcBef>
                <a:spcPts val="400"/>
              </a:spcBef>
              <a:defRPr sz="1200">
                <a:latin typeface="Trebuchet MS"/>
                <a:ea typeface="Trebuchet MS"/>
                <a:cs typeface="Trebuchet MS"/>
                <a:sym typeface="Trebuchet MS"/>
              </a:defRPr>
            </a:pPr>
            <a:r>
              <a:t>Applying the classification method of "natural breaks”, we consider visually logical and subjective aspects to grouping our data set. One important purpose of natural breaks is to minimise value differences between data within the same class. Another purpose is to emphasize the differences between the created classes.</a:t>
            </a:r>
          </a:p>
          <a:p>
            <a:pPr defTabSz="914400">
              <a:lnSpc>
                <a:spcPct val="100000"/>
              </a:lnSpc>
              <a:spcBef>
                <a:spcPts val="400"/>
              </a:spcBef>
              <a:defRPr sz="1200">
                <a:latin typeface="Trebuchet MS"/>
                <a:ea typeface="Trebuchet MS"/>
                <a:cs typeface="Trebuchet MS"/>
                <a:sym typeface="Trebuchet MS"/>
              </a:defRPr>
            </a:pPr>
            <a:r>
              <a:t>A disadvantage of this method is that class limits may vary from one map-maker to another due to the author's subjective class definition (</a:t>
            </a:r>
            <a:r>
              <a:rPr b="1" u="sng">
                <a:hlinkClick r:id="rId3" invalidUrl="" action="" tgtFrame="" tooltip="" history="1" highlightClick="0" endSnd="0"/>
              </a:rPr>
              <a:t>Slocum</a:t>
            </a:r>
            <a:r>
              <a:t> 1999). The Jenks-Caspall Alorithm formalizes this procedure and is often used in GIS software.</a:t>
            </a:r>
          </a:p>
          <a:p>
            <a:pPr defTabSz="914400">
              <a:lnSpc>
                <a:spcPct val="100000"/>
              </a:lnSpc>
              <a:spcBef>
                <a:spcPts val="400"/>
              </a:spcBef>
              <a:defRPr sz="1200">
                <a:latin typeface="Trebuchet MS"/>
                <a:ea typeface="Trebuchet MS"/>
                <a:cs typeface="Trebuchet MS"/>
                <a:sym typeface="Trebuchet MS"/>
              </a:defRPr>
            </a:pPr>
          </a:p>
          <a:p>
            <a:pPr defTabSz="914400">
              <a:lnSpc>
                <a:spcPct val="100000"/>
              </a:lnSpc>
              <a:spcBef>
                <a:spcPts val="400"/>
              </a:spcBef>
              <a:defRPr sz="1200">
                <a:latin typeface="Trebuchet MS"/>
                <a:ea typeface="Trebuchet MS"/>
                <a:cs typeface="Trebuchet MS"/>
                <a:sym typeface="Trebuchet MS"/>
              </a:defRPr>
            </a:pPr>
          </a:p>
          <a:p>
            <a:pPr defTabSz="914400">
              <a:lnSpc>
                <a:spcPct val="100000"/>
              </a:lnSpc>
              <a:spcBef>
                <a:spcPts val="400"/>
              </a:spcBef>
              <a:defRPr sz="1200">
                <a:latin typeface="Trebuchet MS"/>
                <a:ea typeface="Trebuchet MS"/>
                <a:cs typeface="Trebuchet MS"/>
                <a:sym typeface="Trebuchet MS"/>
              </a:defRPr>
            </a:pPr>
            <a:r>
              <a:rPr u="sng">
                <a:hlinkClick r:id="rId4" invalidUrl="" action="" tgtFrame="" tooltip="" history="1" highlightClick="0" endSnd="0"/>
              </a:rPr>
              <a:t>http://www.gitta.info/Statistics/en/html/StandClass_learningObject2.html</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435100" y="3454400"/>
            <a:ext cx="21526500" cy="3568700"/>
          </a:xfrm>
          <a:prstGeom prst="rect">
            <a:avLst/>
          </a:prstGeom>
        </p:spPr>
        <p:txBody>
          <a:bodyPr anchor="b"/>
          <a:lstStyle/>
          <a:p>
            <a:pPr/>
            <a:r>
              <a:t>Title Text</a:t>
            </a:r>
          </a:p>
        </p:txBody>
      </p:sp>
      <p:sp>
        <p:nvSpPr>
          <p:cNvPr id="12" name="Body Level One…"/>
          <p:cNvSpPr txBox="1"/>
          <p:nvPr>
            <p:ph type="body" sz="quarter" idx="1"/>
          </p:nvPr>
        </p:nvSpPr>
        <p:spPr>
          <a:xfrm>
            <a:off x="1435100" y="7264400"/>
            <a:ext cx="21526500" cy="1231900"/>
          </a:xfrm>
          <a:prstGeom prst="rect">
            <a:avLst/>
          </a:prstGeom>
        </p:spPr>
        <p:txBody>
          <a:bodyPr anchor="t"/>
          <a:lstStyle>
            <a:lvl1pPr marL="0" indent="0" algn="ctr">
              <a:spcBef>
                <a:spcPts val="0"/>
              </a:spcBef>
              <a:buSzTx/>
              <a:buNone/>
              <a:defRPr sz="3200">
                <a:solidFill>
                  <a:srgbClr val="FFFFFF"/>
                </a:solidFill>
              </a:defRPr>
            </a:lvl1pPr>
            <a:lvl2pPr marL="0" indent="0" algn="ctr">
              <a:spcBef>
                <a:spcPts val="0"/>
              </a:spcBef>
              <a:buSzTx/>
              <a:buNone/>
              <a:defRPr sz="3200">
                <a:solidFill>
                  <a:srgbClr val="FFFFFF"/>
                </a:solidFill>
              </a:defRPr>
            </a:lvl2pPr>
            <a:lvl3pPr marL="0" indent="0" algn="ctr">
              <a:spcBef>
                <a:spcPts val="0"/>
              </a:spcBef>
              <a:buSzTx/>
              <a:buNone/>
              <a:defRPr sz="3200">
                <a:solidFill>
                  <a:srgbClr val="FFFFFF"/>
                </a:solidFill>
              </a:defRPr>
            </a:lvl3pPr>
            <a:lvl4pPr marL="0" indent="0" algn="ctr">
              <a:spcBef>
                <a:spcPts val="0"/>
              </a:spcBef>
              <a:buSzTx/>
              <a:buNone/>
              <a:defRPr sz="3200">
                <a:solidFill>
                  <a:srgbClr val="FFFFFF"/>
                </a:solidFill>
              </a:defRPr>
            </a:lvl4pPr>
            <a:lvl5pPr marL="0" indent="0" algn="ctr">
              <a:spcBef>
                <a:spcPts val="0"/>
              </a:spcBef>
              <a:buSz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xfrm>
            <a:off x="11955253" y="13010554"/>
            <a:ext cx="453238" cy="461367"/>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21"/>
          </p:nvPr>
        </p:nvSpPr>
        <p:spPr>
          <a:xfrm>
            <a:off x="2387600" y="8978900"/>
            <a:ext cx="19621500" cy="585115"/>
          </a:xfrm>
          <a:prstGeom prst="rect">
            <a:avLst/>
          </a:prstGeom>
        </p:spPr>
        <p:txBody>
          <a:bodyPr anchor="t">
            <a:spAutoFit/>
          </a:bodyPr>
          <a:lstStyle>
            <a:lvl1pPr marL="0" indent="0" algn="ctr">
              <a:lnSpc>
                <a:spcPct val="110000"/>
              </a:lnSpc>
              <a:spcBef>
                <a:spcPts val="0"/>
              </a:spcBef>
              <a:buSzTx/>
              <a:buNone/>
              <a:defRPr b="1" i="1" sz="3200">
                <a:solidFill>
                  <a:srgbClr val="FFFFFF"/>
                </a:solidFill>
                <a:latin typeface="+mn-lt"/>
                <a:ea typeface="+mn-ea"/>
                <a:cs typeface="+mn-cs"/>
                <a:sym typeface="Helvetica Neue"/>
              </a:defRPr>
            </a:lvl1pPr>
          </a:lstStyle>
          <a:p>
            <a:pPr/>
            <a:r>
              <a:t>–Johnny Appleseed</a:t>
            </a:r>
          </a:p>
        </p:txBody>
      </p:sp>
      <p:sp>
        <p:nvSpPr>
          <p:cNvPr id="94" name="“Type a quote here.”"/>
          <p:cNvSpPr txBox="1"/>
          <p:nvPr>
            <p:ph type="body" sz="quarter" idx="22"/>
          </p:nvPr>
        </p:nvSpPr>
        <p:spPr>
          <a:xfrm>
            <a:off x="2387600" y="6070600"/>
            <a:ext cx="19621500" cy="863600"/>
          </a:xfrm>
          <a:prstGeom prst="rect">
            <a:avLst/>
          </a:prstGeom>
        </p:spPr>
        <p:txBody>
          <a:bodyPr>
            <a:spAutoFit/>
          </a:bodyPr>
          <a:lstStyle>
            <a:lvl1pPr marL="0" indent="0" algn="ctr">
              <a:lnSpc>
                <a:spcPct val="110000"/>
              </a:lnSpc>
              <a:spcBef>
                <a:spcPts val="0"/>
              </a:spcBef>
              <a:buSzTx/>
              <a:buNone/>
              <a:defRPr b="1" sz="5000">
                <a:solidFill>
                  <a:srgbClr val="FFFFFF"/>
                </a:solidFill>
                <a:effectLst>
                  <a:outerShdw sx="100000" sy="100000" kx="0" ky="0" algn="b" rotWithShape="0" blurRad="50800" dist="25400" dir="5400000">
                    <a:srgbClr val="020202"/>
                  </a:outerShdw>
                </a:effectLst>
                <a:latin typeface="+mn-lt"/>
                <a:ea typeface="+mn-ea"/>
                <a:cs typeface="+mn-cs"/>
                <a:sym typeface="Helvetica Neue"/>
              </a:defRPr>
            </a:lvl1pPr>
          </a:lstStyle>
          <a:p>
            <a:pPr/>
            <a:r>
              <a:t>“Type a quote here.” </a:t>
            </a:r>
          </a:p>
        </p:txBody>
      </p:sp>
      <p:sp>
        <p:nvSpPr>
          <p:cNvPr id="95"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21"/>
          </p:nvPr>
        </p:nvSpPr>
        <p:spPr>
          <a:xfrm>
            <a:off x="-63500" y="-1270000"/>
            <a:ext cx="24510997" cy="16349175"/>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7" name="Slide Number"/>
          <p:cNvSpPr txBox="1"/>
          <p:nvPr>
            <p:ph type="sldNum" sz="quarter" idx="2"/>
          </p:nvPr>
        </p:nvSpPr>
        <p:spPr>
          <a:xfrm>
            <a:off x="11935814" y="13019484"/>
            <a:ext cx="494513" cy="502641"/>
          </a:xfrm>
          <a:prstGeom prst="rect">
            <a:avLst/>
          </a:prstGeom>
        </p:spPr>
        <p:txBody>
          <a:bodyPr lIns="71437" tIns="71437" rIns="71437" bIns="71437" anchor="t"/>
          <a:lstStyle>
            <a:lvl1pPr defTabSz="821531"/>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4" name="Image"/>
          <p:cNvSpPr/>
          <p:nvPr>
            <p:ph type="pic" sz="half" idx="21"/>
          </p:nvPr>
        </p:nvSpPr>
        <p:spPr>
          <a:xfrm>
            <a:off x="11205185" y="2411558"/>
            <a:ext cx="11246128" cy="10500771"/>
          </a:xfrm>
          <a:prstGeom prst="rect">
            <a:avLst/>
          </a:prstGeom>
          <a:ln w="25400"/>
          <a:effectLst>
            <a:outerShdw sx="100000" sy="100000" kx="0" ky="0" algn="b" rotWithShape="0" blurRad="355600" dist="177800" dir="5400000">
              <a:srgbClr val="000000">
                <a:alpha val="70000"/>
              </a:srgbClr>
            </a:outerShdw>
          </a:effectLst>
        </p:spPr>
        <p:txBody>
          <a:bodyPr lIns="91439" tIns="45719" rIns="91439" bIns="45719" anchor="t">
            <a:noAutofit/>
          </a:bodyPr>
          <a:lstStyle/>
          <a:p>
            <a:pPr/>
          </a:p>
        </p:txBody>
      </p:sp>
      <p:sp>
        <p:nvSpPr>
          <p:cNvPr id="125" name="Title Text"/>
          <p:cNvSpPr txBox="1"/>
          <p:nvPr>
            <p:ph type="title"/>
          </p:nvPr>
        </p:nvSpPr>
        <p:spPr>
          <a:xfrm>
            <a:off x="4119562" y="285750"/>
            <a:ext cx="16144876" cy="3018235"/>
          </a:xfrm>
          <a:prstGeom prst="rect">
            <a:avLst/>
          </a:prstGeom>
        </p:spPr>
        <p:txBody>
          <a:bodyPr lIns="71437" tIns="71437" rIns="71437" bIns="71437"/>
          <a:lstStyle>
            <a:lvl1pPr defTabSz="821531"/>
          </a:lstStyle>
          <a:p>
            <a:pPr/>
            <a:r>
              <a:t>Title Text</a:t>
            </a:r>
          </a:p>
        </p:txBody>
      </p:sp>
      <p:sp>
        <p:nvSpPr>
          <p:cNvPr id="126" name="Body Level One…"/>
          <p:cNvSpPr txBox="1"/>
          <p:nvPr>
            <p:ph type="body" sz="half" idx="1"/>
          </p:nvPr>
        </p:nvSpPr>
        <p:spPr>
          <a:xfrm>
            <a:off x="4119562" y="3339703"/>
            <a:ext cx="7572376" cy="9572626"/>
          </a:xfrm>
          <a:prstGeom prst="rect">
            <a:avLst/>
          </a:prstGeom>
        </p:spPr>
        <p:txBody>
          <a:bodyPr lIns="71437" tIns="71437" rIns="71437" bIns="71437"/>
          <a:lstStyle>
            <a:lvl1pPr marL="465364" indent="-465364" defTabSz="821531">
              <a:spcBef>
                <a:spcPts val="4500"/>
              </a:spcBef>
              <a:buClr>
                <a:srgbClr val="EBEBEB"/>
              </a:buClr>
              <a:defRPr sz="3800"/>
            </a:lvl1pPr>
            <a:lvl2pPr marL="808264" indent="-465364" defTabSz="821531">
              <a:spcBef>
                <a:spcPts val="4500"/>
              </a:spcBef>
              <a:buClr>
                <a:srgbClr val="EBEBEB"/>
              </a:buClr>
              <a:defRPr sz="3800"/>
            </a:lvl2pPr>
            <a:lvl3pPr marL="1151164" indent="-465364" defTabSz="821531">
              <a:spcBef>
                <a:spcPts val="4500"/>
              </a:spcBef>
              <a:buClr>
                <a:srgbClr val="EBEBEB"/>
              </a:buClr>
              <a:defRPr sz="3800"/>
            </a:lvl3pPr>
            <a:lvl4pPr marL="1494064" indent="-465364" defTabSz="821531">
              <a:spcBef>
                <a:spcPts val="4500"/>
              </a:spcBef>
              <a:buClr>
                <a:srgbClr val="EBEBEB"/>
              </a:buClr>
              <a:defRPr sz="3800"/>
            </a:lvl4pPr>
            <a:lvl5pPr marL="1836964" indent="-465364" defTabSz="821531">
              <a:spcBef>
                <a:spcPts val="4500"/>
              </a:spcBef>
              <a:buClr>
                <a:srgbClr val="EBEBEB"/>
              </a:buClr>
              <a:defRPr sz="3800"/>
            </a:lvl5pPr>
          </a:lstStyle>
          <a:p>
            <a:pPr/>
            <a:r>
              <a:t>Body Level One</a:t>
            </a:r>
          </a:p>
          <a:p>
            <a:pPr lvl="1"/>
            <a:r>
              <a:t>Body Level Two</a:t>
            </a:r>
          </a:p>
          <a:p>
            <a:pPr lvl="2"/>
            <a:r>
              <a:t>Body Level Three</a:t>
            </a:r>
          </a:p>
          <a:p>
            <a:pPr lvl="3"/>
            <a:r>
              <a:t>Body Level Four</a:t>
            </a:r>
          </a:p>
          <a:p>
            <a:pPr lvl="4"/>
            <a:r>
              <a:t>Body Level Five</a:t>
            </a:r>
          </a:p>
        </p:txBody>
      </p:sp>
      <p:sp>
        <p:nvSpPr>
          <p:cNvPr id="127" name="Slide Number"/>
          <p:cNvSpPr txBox="1"/>
          <p:nvPr>
            <p:ph type="sldNum" sz="quarter" idx="2"/>
          </p:nvPr>
        </p:nvSpPr>
        <p:spPr>
          <a:xfrm>
            <a:off x="11935814" y="13019484"/>
            <a:ext cx="494513" cy="502641"/>
          </a:xfrm>
          <a:prstGeom prst="rect">
            <a:avLst/>
          </a:prstGeom>
        </p:spPr>
        <p:txBody>
          <a:bodyPr lIns="71437" tIns="71437" rIns="71437" bIns="71437" anchor="t"/>
          <a:lstStyle>
            <a:lvl1pPr defTabSz="821531"/>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4" name="Title Text"/>
          <p:cNvSpPr txBox="1"/>
          <p:nvPr>
            <p:ph type="title"/>
          </p:nvPr>
        </p:nvSpPr>
        <p:spPr>
          <a:xfrm>
            <a:off x="4119562" y="339328"/>
            <a:ext cx="16144876" cy="3018235"/>
          </a:xfrm>
          <a:prstGeom prst="rect">
            <a:avLst/>
          </a:prstGeom>
        </p:spPr>
        <p:txBody>
          <a:bodyPr lIns="71437" tIns="71437" rIns="71437" bIns="71437"/>
          <a:lstStyle>
            <a:lvl1pPr defTabSz="821531"/>
          </a:lstStyle>
          <a:p>
            <a:pPr/>
            <a:r>
              <a:t>Title Text</a:t>
            </a:r>
          </a:p>
        </p:txBody>
      </p:sp>
      <p:sp>
        <p:nvSpPr>
          <p:cNvPr id="135" name="Slide Number"/>
          <p:cNvSpPr txBox="1"/>
          <p:nvPr>
            <p:ph type="sldNum" sz="quarter" idx="2"/>
          </p:nvPr>
        </p:nvSpPr>
        <p:spPr>
          <a:xfrm>
            <a:off x="11935814" y="13019484"/>
            <a:ext cx="494513" cy="502641"/>
          </a:xfrm>
          <a:prstGeom prst="rect">
            <a:avLst/>
          </a:prstGeom>
        </p:spPr>
        <p:txBody>
          <a:bodyPr lIns="71437" tIns="71437" rIns="71437" bIns="71437" anchor="t"/>
          <a:lstStyle>
            <a:lvl1pPr defTabSz="821531"/>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2" name="Title Text"/>
          <p:cNvSpPr txBox="1"/>
          <p:nvPr>
            <p:ph type="title"/>
          </p:nvPr>
        </p:nvSpPr>
        <p:spPr>
          <a:xfrm>
            <a:off x="4119562" y="339328"/>
            <a:ext cx="16144876" cy="3018235"/>
          </a:xfrm>
          <a:prstGeom prst="rect">
            <a:avLst/>
          </a:prstGeom>
        </p:spPr>
        <p:txBody>
          <a:bodyPr lIns="71437" tIns="71437" rIns="71437" bIns="71437"/>
          <a:lstStyle>
            <a:lvl1pPr defTabSz="821531"/>
          </a:lstStyle>
          <a:p>
            <a:pPr/>
            <a:r>
              <a:t>Title Text</a:t>
            </a:r>
          </a:p>
        </p:txBody>
      </p:sp>
      <p:sp>
        <p:nvSpPr>
          <p:cNvPr id="143" name="Body Level One…"/>
          <p:cNvSpPr txBox="1"/>
          <p:nvPr>
            <p:ph type="body" idx="1"/>
          </p:nvPr>
        </p:nvSpPr>
        <p:spPr>
          <a:xfrm>
            <a:off x="4119562" y="3393281"/>
            <a:ext cx="16144876" cy="8947548"/>
          </a:xfrm>
          <a:prstGeom prst="rect">
            <a:avLst/>
          </a:prstGeom>
        </p:spPr>
        <p:txBody>
          <a:bodyPr lIns="71437" tIns="71437" rIns="71437" bIns="71437"/>
          <a:lstStyle>
            <a:lvl1pPr marL="549835" indent="-549835" defTabSz="821531"/>
            <a:lvl2pPr marL="956235" indent="-549835" defTabSz="821531"/>
            <a:lvl3pPr marL="1362635" indent="-549835" defTabSz="821531"/>
            <a:lvl4pPr marL="1769035" indent="-549835" defTabSz="821531"/>
            <a:lvl5pPr marL="2175435" indent="-549835" defTabSz="821531"/>
          </a:lstStyle>
          <a:p>
            <a:pPr/>
            <a:r>
              <a:t>Body Level One</a:t>
            </a:r>
          </a:p>
          <a:p>
            <a:pPr lvl="1"/>
            <a:r>
              <a:t>Body Level Two</a:t>
            </a:r>
          </a:p>
          <a:p>
            <a:pPr lvl="2"/>
            <a:r>
              <a:t>Body Level Three</a:t>
            </a:r>
          </a:p>
          <a:p>
            <a:pPr lvl="3"/>
            <a:r>
              <a:t>Body Level Four</a:t>
            </a:r>
          </a:p>
          <a:p>
            <a:pPr lvl="4"/>
            <a:r>
              <a:t>Body Level Five</a:t>
            </a:r>
          </a:p>
        </p:txBody>
      </p:sp>
      <p:sp>
        <p:nvSpPr>
          <p:cNvPr id="144" name="Slide Number"/>
          <p:cNvSpPr txBox="1"/>
          <p:nvPr>
            <p:ph type="sldNum" sz="quarter" idx="2"/>
          </p:nvPr>
        </p:nvSpPr>
        <p:spPr>
          <a:xfrm>
            <a:off x="11935814" y="13019484"/>
            <a:ext cx="494513" cy="502641"/>
          </a:xfrm>
          <a:prstGeom prst="rect">
            <a:avLst/>
          </a:prstGeom>
        </p:spPr>
        <p:txBody>
          <a:bodyPr lIns="71437" tIns="71437" rIns="71437" bIns="71437" anchor="t"/>
          <a:lstStyle>
            <a:lvl1pPr defTabSz="821531"/>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1" name="Title Text"/>
          <p:cNvSpPr txBox="1"/>
          <p:nvPr>
            <p:ph type="title"/>
          </p:nvPr>
        </p:nvSpPr>
        <p:spPr>
          <a:xfrm>
            <a:off x="4119562" y="4947046"/>
            <a:ext cx="16144876" cy="3821908"/>
          </a:xfrm>
          <a:prstGeom prst="rect">
            <a:avLst/>
          </a:prstGeom>
        </p:spPr>
        <p:txBody>
          <a:bodyPr lIns="71437" tIns="71437" rIns="71437" bIns="71437"/>
          <a:lstStyle>
            <a:lvl1pPr defTabSz="821531"/>
          </a:lstStyle>
          <a:p>
            <a:pPr/>
            <a:r>
              <a:t>Title Text</a:t>
            </a:r>
          </a:p>
        </p:txBody>
      </p:sp>
      <p:sp>
        <p:nvSpPr>
          <p:cNvPr id="152" name="Slide Number"/>
          <p:cNvSpPr txBox="1"/>
          <p:nvPr>
            <p:ph type="sldNum" sz="quarter" idx="2"/>
          </p:nvPr>
        </p:nvSpPr>
        <p:spPr>
          <a:xfrm>
            <a:off x="11935814" y="13010554"/>
            <a:ext cx="494513" cy="502642"/>
          </a:xfrm>
          <a:prstGeom prst="rect">
            <a:avLst/>
          </a:prstGeom>
        </p:spPr>
        <p:txBody>
          <a:bodyPr lIns="71437" tIns="71437" rIns="71437" bIns="71437" anchor="t"/>
          <a:lstStyle>
            <a:lvl1pPr defTabSz="821531"/>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141703583_2880x1921.jpeg"/>
          <p:cNvSpPr/>
          <p:nvPr>
            <p:ph type="pic" idx="21"/>
          </p:nvPr>
        </p:nvSpPr>
        <p:spPr>
          <a:xfrm>
            <a:off x="4597400" y="177800"/>
            <a:ext cx="15180471" cy="10125584"/>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21" name="Title Text"/>
          <p:cNvSpPr txBox="1"/>
          <p:nvPr>
            <p:ph type="title"/>
          </p:nvPr>
        </p:nvSpPr>
        <p:spPr>
          <a:xfrm>
            <a:off x="1435100" y="9677400"/>
            <a:ext cx="21526500" cy="1524000"/>
          </a:xfrm>
          <a:prstGeom prst="rect">
            <a:avLst/>
          </a:prstGeom>
        </p:spPr>
        <p:txBody>
          <a:bodyPr anchor="b"/>
          <a:lstStyle/>
          <a:p>
            <a:pPr/>
            <a:r>
              <a:t>Title Text</a:t>
            </a:r>
          </a:p>
        </p:txBody>
      </p:sp>
      <p:sp>
        <p:nvSpPr>
          <p:cNvPr id="22" name="Body Level One…"/>
          <p:cNvSpPr txBox="1"/>
          <p:nvPr>
            <p:ph type="body" sz="quarter" idx="1"/>
          </p:nvPr>
        </p:nvSpPr>
        <p:spPr>
          <a:xfrm>
            <a:off x="1435100" y="11430000"/>
            <a:ext cx="21526500" cy="1282700"/>
          </a:xfrm>
          <a:prstGeom prst="rect">
            <a:avLst/>
          </a:prstGeom>
        </p:spPr>
        <p:txBody>
          <a:bodyPr anchor="t"/>
          <a:lstStyle>
            <a:lvl1pPr marL="0" indent="0" algn="ctr">
              <a:spcBef>
                <a:spcPts val="0"/>
              </a:spcBef>
              <a:buSzTx/>
              <a:buNone/>
              <a:defRPr sz="3200">
                <a:solidFill>
                  <a:srgbClr val="FFFFFF"/>
                </a:solidFill>
              </a:defRPr>
            </a:lvl1pPr>
            <a:lvl2pPr marL="0" indent="0" algn="ctr">
              <a:spcBef>
                <a:spcPts val="0"/>
              </a:spcBef>
              <a:buSzTx/>
              <a:buNone/>
              <a:defRPr sz="3200">
                <a:solidFill>
                  <a:srgbClr val="FFFFFF"/>
                </a:solidFill>
              </a:defRPr>
            </a:lvl2pPr>
            <a:lvl3pPr marL="0" indent="0" algn="ctr">
              <a:spcBef>
                <a:spcPts val="0"/>
              </a:spcBef>
              <a:buSzTx/>
              <a:buNone/>
              <a:defRPr sz="3200">
                <a:solidFill>
                  <a:srgbClr val="FFFFFF"/>
                </a:solidFill>
              </a:defRPr>
            </a:lvl3pPr>
            <a:lvl4pPr marL="0" indent="0" algn="ctr">
              <a:spcBef>
                <a:spcPts val="0"/>
              </a:spcBef>
              <a:buSzTx/>
              <a:buNone/>
              <a:defRPr sz="3200">
                <a:solidFill>
                  <a:srgbClr val="FFFFFF"/>
                </a:solidFill>
              </a:defRPr>
            </a:lvl4pPr>
            <a:lvl5pPr marL="0" indent="0" algn="ctr">
              <a:spcBef>
                <a:spcPts val="0"/>
              </a:spcBef>
              <a:buSz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11955253" y="13004800"/>
            <a:ext cx="453238" cy="461366"/>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422400" y="4940300"/>
            <a:ext cx="21526500" cy="3822700"/>
          </a:xfrm>
          <a:prstGeom prst="rect">
            <a:avLst/>
          </a:prstGeom>
        </p:spPr>
        <p:txBody>
          <a:bodyPr/>
          <a:lstStyle/>
          <a:p>
            <a:pPr/>
            <a:r>
              <a:t>Title Text</a:t>
            </a:r>
          </a:p>
        </p:txBody>
      </p:sp>
      <p:sp>
        <p:nvSpPr>
          <p:cNvPr id="31" name="Slide Number"/>
          <p:cNvSpPr txBox="1"/>
          <p:nvPr>
            <p:ph type="sldNum" sz="quarter" idx="2"/>
          </p:nvPr>
        </p:nvSpPr>
        <p:spPr>
          <a:xfrm>
            <a:off x="11955253" y="13010554"/>
            <a:ext cx="453238" cy="461367"/>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21"/>
          </p:nvPr>
        </p:nvSpPr>
        <p:spPr>
          <a:xfrm>
            <a:off x="13398500" y="596900"/>
            <a:ext cx="13030200" cy="121666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39" name="Title Text"/>
          <p:cNvSpPr txBox="1"/>
          <p:nvPr>
            <p:ph type="title"/>
          </p:nvPr>
        </p:nvSpPr>
        <p:spPr>
          <a:xfrm>
            <a:off x="1435100" y="584200"/>
            <a:ext cx="10769600" cy="6464300"/>
          </a:xfrm>
          <a:prstGeom prst="rect">
            <a:avLst/>
          </a:prstGeom>
        </p:spPr>
        <p:txBody>
          <a:bodyPr anchor="b"/>
          <a:lstStyle>
            <a:lvl1pPr>
              <a:defRPr sz="7200"/>
            </a:lvl1pPr>
          </a:lstStyle>
          <a:p>
            <a:pPr/>
            <a:r>
              <a:t>Title Text</a:t>
            </a:r>
          </a:p>
        </p:txBody>
      </p:sp>
      <p:sp>
        <p:nvSpPr>
          <p:cNvPr id="40" name="Body Level One…"/>
          <p:cNvSpPr txBox="1"/>
          <p:nvPr>
            <p:ph type="body" sz="quarter" idx="1"/>
          </p:nvPr>
        </p:nvSpPr>
        <p:spPr>
          <a:xfrm>
            <a:off x="1435100" y="7378700"/>
            <a:ext cx="10769600" cy="5359400"/>
          </a:xfrm>
          <a:prstGeom prst="rect">
            <a:avLst/>
          </a:prstGeom>
        </p:spPr>
        <p:txBody>
          <a:bodyPr anchor="t"/>
          <a:lstStyle>
            <a:lvl1pPr marL="0" indent="0" algn="ctr">
              <a:spcBef>
                <a:spcPts val="0"/>
              </a:spcBef>
              <a:buSzTx/>
              <a:buNone/>
              <a:defRPr sz="3200">
                <a:solidFill>
                  <a:srgbClr val="FFFFFF"/>
                </a:solidFill>
              </a:defRPr>
            </a:lvl1pPr>
            <a:lvl2pPr marL="0" indent="0" algn="ctr">
              <a:spcBef>
                <a:spcPts val="0"/>
              </a:spcBef>
              <a:buSzTx/>
              <a:buNone/>
              <a:defRPr sz="3200">
                <a:solidFill>
                  <a:srgbClr val="FFFFFF"/>
                </a:solidFill>
              </a:defRPr>
            </a:lvl2pPr>
            <a:lvl3pPr marL="0" indent="0" algn="ctr">
              <a:spcBef>
                <a:spcPts val="0"/>
              </a:spcBef>
              <a:buSzTx/>
              <a:buNone/>
              <a:defRPr sz="3200">
                <a:solidFill>
                  <a:srgbClr val="FFFFFF"/>
                </a:solidFill>
              </a:defRPr>
            </a:lvl3pPr>
            <a:lvl4pPr marL="0" indent="0" algn="ctr">
              <a:spcBef>
                <a:spcPts val="0"/>
              </a:spcBef>
              <a:buSzTx/>
              <a:buNone/>
              <a:defRPr sz="3200">
                <a:solidFill>
                  <a:srgbClr val="FFFFFF"/>
                </a:solidFill>
              </a:defRPr>
            </a:lvl4pPr>
            <a:lvl5pPr marL="0" indent="0" algn="ctr">
              <a:spcBef>
                <a:spcPts val="0"/>
              </a:spcBef>
              <a:buSzTx/>
              <a:buNone/>
              <a:defRPr sz="3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xfrm>
            <a:off x="11955253" y="13010554"/>
            <a:ext cx="453238" cy="461367"/>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xfrm>
            <a:off x="1435100" y="3898900"/>
            <a:ext cx="21526500" cy="80518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21"/>
          </p:nvPr>
        </p:nvSpPr>
        <p:spPr>
          <a:xfrm>
            <a:off x="13322300" y="2184400"/>
            <a:ext cx="11519605" cy="10756121"/>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66" name="Title Text"/>
          <p:cNvSpPr txBox="1"/>
          <p:nvPr>
            <p:ph type="title"/>
          </p:nvPr>
        </p:nvSpPr>
        <p:spPr>
          <a:xfrm>
            <a:off x="1435100" y="1003300"/>
            <a:ext cx="21526500" cy="2209800"/>
          </a:xfrm>
          <a:prstGeom prst="rect">
            <a:avLst/>
          </a:prstGeom>
        </p:spPr>
        <p:txBody>
          <a:bodyPr/>
          <a:lstStyle/>
          <a:p>
            <a:pPr/>
            <a:r>
              <a:t>Title Text</a:t>
            </a:r>
          </a:p>
        </p:txBody>
      </p:sp>
      <p:sp>
        <p:nvSpPr>
          <p:cNvPr id="67" name="Body Level One…"/>
          <p:cNvSpPr txBox="1"/>
          <p:nvPr>
            <p:ph type="body" sz="half" idx="1"/>
          </p:nvPr>
        </p:nvSpPr>
        <p:spPr>
          <a:xfrm>
            <a:off x="1422400" y="3302000"/>
            <a:ext cx="10109200" cy="9398000"/>
          </a:xfrm>
          <a:prstGeom prst="rect">
            <a:avLst/>
          </a:prstGeom>
        </p:spPr>
        <p:txBody>
          <a:bodyPr/>
          <a:lstStyle>
            <a:lvl1pPr marL="457200" indent="-457200">
              <a:spcBef>
                <a:spcPts val="4500"/>
              </a:spcBef>
              <a:defRPr sz="3800"/>
            </a:lvl1pPr>
            <a:lvl2pPr marL="914400" indent="-457200">
              <a:spcBef>
                <a:spcPts val="4500"/>
              </a:spcBef>
              <a:defRPr sz="3800"/>
            </a:lvl2pPr>
            <a:lvl3pPr marL="1371600" indent="-457200">
              <a:spcBef>
                <a:spcPts val="4500"/>
              </a:spcBef>
              <a:defRPr sz="3800"/>
            </a:lvl3pPr>
            <a:lvl4pPr marL="1828800" indent="-457200">
              <a:spcBef>
                <a:spcPts val="4500"/>
              </a:spcBef>
              <a:defRPr sz="3800"/>
            </a:lvl4pPr>
            <a:lvl5pPr marL="2286000" indent="-457200">
              <a:spcBef>
                <a:spcPts val="4500"/>
              </a:spcBef>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21"/>
          </p:nvPr>
        </p:nvSpPr>
        <p:spPr>
          <a:xfrm>
            <a:off x="13868400" y="6375400"/>
            <a:ext cx="9194800" cy="6570182"/>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84" name="Image"/>
          <p:cNvSpPr/>
          <p:nvPr>
            <p:ph type="pic" sz="half" idx="22"/>
          </p:nvPr>
        </p:nvSpPr>
        <p:spPr>
          <a:xfrm>
            <a:off x="13550900" y="-419100"/>
            <a:ext cx="9512300" cy="95123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85" name="Image"/>
          <p:cNvSpPr/>
          <p:nvPr>
            <p:ph type="pic" idx="23"/>
          </p:nvPr>
        </p:nvSpPr>
        <p:spPr>
          <a:xfrm>
            <a:off x="1346200" y="596900"/>
            <a:ext cx="13030200" cy="121666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p:nvPr>
        </p:nvSpPr>
        <p:spPr>
          <a:xfrm>
            <a:off x="1435100" y="1574800"/>
            <a:ext cx="21526500" cy="1056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1435100" y="330200"/>
            <a:ext cx="21526500" cy="356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4" name="Slide Number"/>
          <p:cNvSpPr txBox="1"/>
          <p:nvPr>
            <p:ph type="sldNum" sz="quarter" idx="2"/>
          </p:nvPr>
        </p:nvSpPr>
        <p:spPr>
          <a:xfrm>
            <a:off x="11955253" y="13047167"/>
            <a:ext cx="453238" cy="461366"/>
          </a:xfrm>
          <a:prstGeom prst="rect">
            <a:avLst/>
          </a:prstGeom>
          <a:ln w="12700">
            <a:miter lim="400000"/>
          </a:ln>
        </p:spPr>
        <p:txBody>
          <a:bodyPr wrap="none" lIns="50800" tIns="50800" rIns="50800" bIns="50800" anchor="ctr">
            <a:spAutoFit/>
          </a:bodyPr>
          <a:lstStyle>
            <a:lvl1pPr>
              <a:defRPr sz="2400">
                <a:latin typeface="+mn-lt"/>
                <a:ea typeface="+mn-ea"/>
                <a:cs typeface="+mn-cs"/>
                <a:sym typeface="Helvetica Neue"/>
              </a:defRPr>
            </a:lvl1pPr>
          </a:lstStyle>
          <a:p>
            <a:pPr>
              <a:defRPr>
                <a:effectLst/>
              </a:defRPr>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1" baseline="0" cap="none" i="0" spc="0" strike="noStrike" sz="90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1pPr>
      <a:lvl2pPr marL="0" marR="0" indent="0" algn="ctr" defTabSz="825500" rtl="0" latinLnBrk="0">
        <a:lnSpc>
          <a:spcPct val="100000"/>
        </a:lnSpc>
        <a:spcBef>
          <a:spcPts val="0"/>
        </a:spcBef>
        <a:spcAft>
          <a:spcPts val="0"/>
        </a:spcAft>
        <a:buClrTx/>
        <a:buSzTx/>
        <a:buFontTx/>
        <a:buNone/>
        <a:tabLst/>
        <a:defRPr b="1" baseline="0" cap="none" i="0" spc="0" strike="noStrike" sz="90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2pPr>
      <a:lvl3pPr marL="0" marR="0" indent="0" algn="ctr" defTabSz="825500" rtl="0" latinLnBrk="0">
        <a:lnSpc>
          <a:spcPct val="100000"/>
        </a:lnSpc>
        <a:spcBef>
          <a:spcPts val="0"/>
        </a:spcBef>
        <a:spcAft>
          <a:spcPts val="0"/>
        </a:spcAft>
        <a:buClrTx/>
        <a:buSzTx/>
        <a:buFontTx/>
        <a:buNone/>
        <a:tabLst/>
        <a:defRPr b="1" baseline="0" cap="none" i="0" spc="0" strike="noStrike" sz="90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3pPr>
      <a:lvl4pPr marL="0" marR="0" indent="0" algn="ctr" defTabSz="825500" rtl="0" latinLnBrk="0">
        <a:lnSpc>
          <a:spcPct val="100000"/>
        </a:lnSpc>
        <a:spcBef>
          <a:spcPts val="0"/>
        </a:spcBef>
        <a:spcAft>
          <a:spcPts val="0"/>
        </a:spcAft>
        <a:buClrTx/>
        <a:buSzTx/>
        <a:buFontTx/>
        <a:buNone/>
        <a:tabLst/>
        <a:defRPr b="1" baseline="0" cap="none" i="0" spc="0" strike="noStrike" sz="90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4pPr>
      <a:lvl5pPr marL="0" marR="0" indent="0" algn="ctr" defTabSz="825500" rtl="0" latinLnBrk="0">
        <a:lnSpc>
          <a:spcPct val="100000"/>
        </a:lnSpc>
        <a:spcBef>
          <a:spcPts val="0"/>
        </a:spcBef>
        <a:spcAft>
          <a:spcPts val="0"/>
        </a:spcAft>
        <a:buClrTx/>
        <a:buSzTx/>
        <a:buFontTx/>
        <a:buNone/>
        <a:tabLst/>
        <a:defRPr b="1" baseline="0" cap="none" i="0" spc="0" strike="noStrike" sz="90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5pPr>
      <a:lvl6pPr marL="0" marR="0" indent="0" algn="ctr" defTabSz="825500" rtl="0" latinLnBrk="0">
        <a:lnSpc>
          <a:spcPct val="100000"/>
        </a:lnSpc>
        <a:spcBef>
          <a:spcPts val="0"/>
        </a:spcBef>
        <a:spcAft>
          <a:spcPts val="0"/>
        </a:spcAft>
        <a:buClrTx/>
        <a:buSzTx/>
        <a:buFontTx/>
        <a:buNone/>
        <a:tabLst/>
        <a:defRPr b="1" baseline="0" cap="none" i="0" spc="0" strike="noStrike" sz="90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6pPr>
      <a:lvl7pPr marL="0" marR="0" indent="0" algn="ctr" defTabSz="825500" rtl="0" latinLnBrk="0">
        <a:lnSpc>
          <a:spcPct val="100000"/>
        </a:lnSpc>
        <a:spcBef>
          <a:spcPts val="0"/>
        </a:spcBef>
        <a:spcAft>
          <a:spcPts val="0"/>
        </a:spcAft>
        <a:buClrTx/>
        <a:buSzTx/>
        <a:buFontTx/>
        <a:buNone/>
        <a:tabLst/>
        <a:defRPr b="1" baseline="0" cap="none" i="0" spc="0" strike="noStrike" sz="90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7pPr>
      <a:lvl8pPr marL="0" marR="0" indent="0" algn="ctr" defTabSz="825500" rtl="0" latinLnBrk="0">
        <a:lnSpc>
          <a:spcPct val="100000"/>
        </a:lnSpc>
        <a:spcBef>
          <a:spcPts val="0"/>
        </a:spcBef>
        <a:spcAft>
          <a:spcPts val="0"/>
        </a:spcAft>
        <a:buClrTx/>
        <a:buSzTx/>
        <a:buFontTx/>
        <a:buNone/>
        <a:tabLst/>
        <a:defRPr b="1" baseline="0" cap="none" i="0" spc="0" strike="noStrike" sz="90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8pPr>
      <a:lvl9pPr marL="0" marR="0" indent="0" algn="ctr" defTabSz="825500" rtl="0" latinLnBrk="0">
        <a:lnSpc>
          <a:spcPct val="100000"/>
        </a:lnSpc>
        <a:spcBef>
          <a:spcPts val="0"/>
        </a:spcBef>
        <a:spcAft>
          <a:spcPts val="0"/>
        </a:spcAft>
        <a:buClrTx/>
        <a:buSzTx/>
        <a:buFontTx/>
        <a:buNone/>
        <a:tabLst/>
        <a:defRPr b="1" baseline="0" cap="none" i="0" spc="0" strike="noStrike" sz="9000" u="none">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9pPr>
    </p:titleStyle>
    <p:bodyStyle>
      <a:lvl1pPr marL="546100" marR="0" indent="-546100" algn="l" defTabSz="825500" rtl="0" latinLnBrk="0">
        <a:lnSpc>
          <a:spcPct val="100000"/>
        </a:lnSpc>
        <a:spcBef>
          <a:spcPts val="5900"/>
        </a:spcBef>
        <a:spcAft>
          <a:spcPts val="0"/>
        </a:spcAft>
        <a:buClrTx/>
        <a:buSzPct val="75000"/>
        <a:buFontTx/>
        <a:buChar char="•"/>
        <a:tabLst/>
        <a:defRPr b="0" baseline="0" cap="none" i="0" spc="0" strike="noStrike" sz="46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1pPr>
      <a:lvl2pPr marL="1092200" marR="0" indent="-546100" algn="l" defTabSz="825500" rtl="0" latinLnBrk="0">
        <a:lnSpc>
          <a:spcPct val="100000"/>
        </a:lnSpc>
        <a:spcBef>
          <a:spcPts val="5900"/>
        </a:spcBef>
        <a:spcAft>
          <a:spcPts val="0"/>
        </a:spcAft>
        <a:buClrTx/>
        <a:buSzPct val="75000"/>
        <a:buFontTx/>
        <a:buChar char="•"/>
        <a:tabLst/>
        <a:defRPr b="0" baseline="0" cap="none" i="0" spc="0" strike="noStrike" sz="46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2pPr>
      <a:lvl3pPr marL="1638300" marR="0" indent="-546100" algn="l" defTabSz="825500" rtl="0" latinLnBrk="0">
        <a:lnSpc>
          <a:spcPct val="100000"/>
        </a:lnSpc>
        <a:spcBef>
          <a:spcPts val="5900"/>
        </a:spcBef>
        <a:spcAft>
          <a:spcPts val="0"/>
        </a:spcAft>
        <a:buClrTx/>
        <a:buSzPct val="75000"/>
        <a:buFontTx/>
        <a:buChar char="•"/>
        <a:tabLst/>
        <a:defRPr b="0" baseline="0" cap="none" i="0" spc="0" strike="noStrike" sz="46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3pPr>
      <a:lvl4pPr marL="2184400" marR="0" indent="-546100" algn="l" defTabSz="825500" rtl="0" latinLnBrk="0">
        <a:lnSpc>
          <a:spcPct val="100000"/>
        </a:lnSpc>
        <a:spcBef>
          <a:spcPts val="5900"/>
        </a:spcBef>
        <a:spcAft>
          <a:spcPts val="0"/>
        </a:spcAft>
        <a:buClrTx/>
        <a:buSzPct val="75000"/>
        <a:buFontTx/>
        <a:buChar char="•"/>
        <a:tabLst/>
        <a:defRPr b="0" baseline="0" cap="none" i="0" spc="0" strike="noStrike" sz="46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4pPr>
      <a:lvl5pPr marL="2730500" marR="0" indent="-546100" algn="l" defTabSz="825500" rtl="0" latinLnBrk="0">
        <a:lnSpc>
          <a:spcPct val="100000"/>
        </a:lnSpc>
        <a:spcBef>
          <a:spcPts val="5900"/>
        </a:spcBef>
        <a:spcAft>
          <a:spcPts val="0"/>
        </a:spcAft>
        <a:buClrTx/>
        <a:buSzPct val="75000"/>
        <a:buFontTx/>
        <a:buChar char="•"/>
        <a:tabLst/>
        <a:defRPr b="0" baseline="0" cap="none" i="0" spc="0" strike="noStrike" sz="46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5pPr>
      <a:lvl6pPr marL="3276600" marR="0" indent="-546100" algn="l" defTabSz="825500" rtl="0" latinLnBrk="0">
        <a:lnSpc>
          <a:spcPct val="100000"/>
        </a:lnSpc>
        <a:spcBef>
          <a:spcPts val="5900"/>
        </a:spcBef>
        <a:spcAft>
          <a:spcPts val="0"/>
        </a:spcAft>
        <a:buClrTx/>
        <a:buSzPct val="75000"/>
        <a:buFontTx/>
        <a:buChar char="•"/>
        <a:tabLst/>
        <a:defRPr b="0" baseline="0" cap="none" i="0" spc="0" strike="noStrike" sz="46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6pPr>
      <a:lvl7pPr marL="3822700" marR="0" indent="-546100" algn="l" defTabSz="825500" rtl="0" latinLnBrk="0">
        <a:lnSpc>
          <a:spcPct val="100000"/>
        </a:lnSpc>
        <a:spcBef>
          <a:spcPts val="5900"/>
        </a:spcBef>
        <a:spcAft>
          <a:spcPts val="0"/>
        </a:spcAft>
        <a:buClrTx/>
        <a:buSzPct val="75000"/>
        <a:buFontTx/>
        <a:buChar char="•"/>
        <a:tabLst/>
        <a:defRPr b="0" baseline="0" cap="none" i="0" spc="0" strike="noStrike" sz="46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7pPr>
      <a:lvl8pPr marL="4368800" marR="0" indent="-546100" algn="l" defTabSz="825500" rtl="0" latinLnBrk="0">
        <a:lnSpc>
          <a:spcPct val="100000"/>
        </a:lnSpc>
        <a:spcBef>
          <a:spcPts val="5900"/>
        </a:spcBef>
        <a:spcAft>
          <a:spcPts val="0"/>
        </a:spcAft>
        <a:buClrTx/>
        <a:buSzPct val="75000"/>
        <a:buFontTx/>
        <a:buChar char="•"/>
        <a:tabLst/>
        <a:defRPr b="0" baseline="0" cap="none" i="0" spc="0" strike="noStrike" sz="46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8pPr>
      <a:lvl9pPr marL="4914900" marR="0" indent="-546100" algn="l" defTabSz="825500" rtl="0" latinLnBrk="0">
        <a:lnSpc>
          <a:spcPct val="100000"/>
        </a:lnSpc>
        <a:spcBef>
          <a:spcPts val="5900"/>
        </a:spcBef>
        <a:spcAft>
          <a:spcPts val="0"/>
        </a:spcAft>
        <a:buClrTx/>
        <a:buSzPct val="75000"/>
        <a:buFontTx/>
        <a:buChar char="•"/>
        <a:tabLst/>
        <a:defRPr b="0" baseline="0" cap="none" i="0" spc="0" strike="noStrike" sz="4600" u="none">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9.png"/><Relationship Id="rId3"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2.png"/><Relationship Id="rId3" Type="http://schemas.openxmlformats.org/officeDocument/2006/relationships/image" Target="../media/image1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7.png"/><Relationship Id="rId3" Type="http://schemas.openxmlformats.org/officeDocument/2006/relationships/image" Target="../media/image1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9.png"/><Relationship Id="rId3" Type="http://schemas.openxmlformats.org/officeDocument/2006/relationships/image" Target="../media/image2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2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 Id="rId3" Type="http://schemas.openxmlformats.org/officeDocument/2006/relationships/image" Target="../media/image2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png"/><Relationship Id="rId3"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8.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9.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5.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6.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7.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8.png"/><Relationship Id="rId3" Type="http://schemas.openxmlformats.org/officeDocument/2006/relationships/image" Target="../media/image39.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hyperlink" Target="http://colorbrewer2.org" TargetMode="Externa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jpe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3.png"/><Relationship Id="rId3" Type="http://schemas.openxmlformats.org/officeDocument/2006/relationships/image" Target="../media/image44.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8.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blog.gretchenpeterson.com/archives/814"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Geodatabase Basics…"/>
          <p:cNvSpPr txBox="1"/>
          <p:nvPr>
            <p:ph type="title"/>
          </p:nvPr>
        </p:nvSpPr>
        <p:spPr>
          <a:xfrm>
            <a:off x="4119562" y="4042419"/>
            <a:ext cx="16144876" cy="5631161"/>
          </a:xfrm>
          <a:prstGeom prst="rect">
            <a:avLst/>
          </a:prstGeom>
        </p:spPr>
        <p:txBody>
          <a:bodyPr/>
          <a:lstStyle/>
          <a:p>
            <a:pPr/>
            <a:r>
              <a:t>Geodatabase Basics</a:t>
            </a:r>
          </a:p>
          <a:p>
            <a:pPr/>
            <a:r>
              <a:t>Querying Data </a:t>
            </a:r>
          </a:p>
          <a:p>
            <a:pPr/>
            <a:r>
              <a:t>Table Joins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QL"/>
          <p:cNvSpPr txBox="1"/>
          <p:nvPr>
            <p:ph type="title"/>
          </p:nvPr>
        </p:nvSpPr>
        <p:spPr>
          <a:prstGeom prst="rect">
            <a:avLst/>
          </a:prstGeom>
        </p:spPr>
        <p:txBody>
          <a:bodyPr/>
          <a:lstStyle/>
          <a:p>
            <a:pPr/>
            <a:r>
              <a:t>SQL</a:t>
            </a:r>
          </a:p>
        </p:txBody>
      </p:sp>
      <p:sp>
        <p:nvSpPr>
          <p:cNvPr id="207" name="Structured Query Language…"/>
          <p:cNvSpPr txBox="1"/>
          <p:nvPr>
            <p:ph type="body" sz="quarter" idx="1"/>
          </p:nvPr>
        </p:nvSpPr>
        <p:spPr>
          <a:xfrm>
            <a:off x="14368685" y="2384226"/>
            <a:ext cx="5590953" cy="8947548"/>
          </a:xfrm>
          <a:prstGeom prst="rect">
            <a:avLst/>
          </a:prstGeom>
        </p:spPr>
        <p:txBody>
          <a:bodyPr/>
          <a:lstStyle/>
          <a:p>
            <a:pPr>
              <a:lnSpc>
                <a:spcPct val="80000"/>
              </a:lnSpc>
              <a:spcBef>
                <a:spcPts val="800"/>
              </a:spcBef>
            </a:pPr>
            <a:r>
              <a:t>Structured Query Language</a:t>
            </a:r>
          </a:p>
          <a:p>
            <a:pPr>
              <a:lnSpc>
                <a:spcPct val="80000"/>
              </a:lnSpc>
              <a:spcBef>
                <a:spcPts val="800"/>
              </a:spcBef>
            </a:pPr>
            <a:r>
              <a:t>Used Implicitly and Explicitly in ArcGIS</a:t>
            </a:r>
          </a:p>
          <a:p>
            <a:pPr>
              <a:lnSpc>
                <a:spcPct val="80000"/>
              </a:lnSpc>
              <a:spcBef>
                <a:spcPts val="800"/>
              </a:spcBef>
            </a:pPr>
            <a:r>
              <a:t>Combine tables, fields, operators, much more..</a:t>
            </a:r>
          </a:p>
        </p:txBody>
      </p:sp>
      <p:pic>
        <p:nvPicPr>
          <p:cNvPr id="208" name="image8.png" descr="image8.png"/>
          <p:cNvPicPr>
            <a:picLocks noChangeAspect="1"/>
          </p:cNvPicPr>
          <p:nvPr/>
        </p:nvPicPr>
        <p:blipFill>
          <a:blip r:embed="rId2">
            <a:extLst/>
          </a:blip>
          <a:srcRect l="12500" t="73454" r="64999" b="10051"/>
          <a:stretch>
            <a:fillRect/>
          </a:stretch>
        </p:blipFill>
        <p:spPr>
          <a:xfrm>
            <a:off x="14211300" y="10172699"/>
            <a:ext cx="6515100" cy="2895601"/>
          </a:xfrm>
          <a:prstGeom prst="rect">
            <a:avLst/>
          </a:prstGeom>
          <a:ln w="12700">
            <a:miter lim="400000"/>
          </a:ln>
        </p:spPr>
      </p:pic>
      <p:pic>
        <p:nvPicPr>
          <p:cNvPr id="209" name="image9.png" descr="image9.png"/>
          <p:cNvPicPr>
            <a:picLocks noChangeAspect="1"/>
          </p:cNvPicPr>
          <p:nvPr/>
        </p:nvPicPr>
        <p:blipFill>
          <a:blip r:embed="rId3">
            <a:extLst/>
          </a:blip>
          <a:srcRect l="12500" t="30154" r="49373" b="31957"/>
          <a:stretch>
            <a:fillRect/>
          </a:stretch>
        </p:blipFill>
        <p:spPr>
          <a:xfrm>
            <a:off x="3390899" y="4381500"/>
            <a:ext cx="10814051" cy="65151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QL WHERE Operators"/>
          <p:cNvSpPr txBox="1"/>
          <p:nvPr>
            <p:ph type="title"/>
          </p:nvPr>
        </p:nvSpPr>
        <p:spPr>
          <a:prstGeom prst="rect">
            <a:avLst/>
          </a:prstGeom>
        </p:spPr>
        <p:txBody>
          <a:bodyPr/>
          <a:lstStyle/>
          <a:p>
            <a:pPr/>
            <a:r>
              <a:t>SQL WHERE Operators </a:t>
            </a:r>
          </a:p>
        </p:txBody>
      </p:sp>
      <p:pic>
        <p:nvPicPr>
          <p:cNvPr id="212" name="image10.png" descr="image10.png"/>
          <p:cNvPicPr>
            <a:picLocks noChangeAspect="1"/>
          </p:cNvPicPr>
          <p:nvPr/>
        </p:nvPicPr>
        <p:blipFill>
          <a:blip r:embed="rId2">
            <a:extLst/>
          </a:blip>
          <a:srcRect l="0" t="2443" r="0" b="6443"/>
          <a:stretch>
            <a:fillRect/>
          </a:stretch>
        </p:blipFill>
        <p:spPr>
          <a:xfrm>
            <a:off x="7829568" y="2668860"/>
            <a:ext cx="8724902" cy="10414002"/>
          </a:xfrm>
          <a:prstGeom prst="rect">
            <a:avLst/>
          </a:prstGeom>
          <a:ln w="12700">
            <a:miter lim="400000"/>
          </a:ln>
        </p:spPr>
      </p:pic>
      <p:sp>
        <p:nvSpPr>
          <p:cNvPr id="213" name="http://iuiedocs.oes.indiana.edu/images/operators.png"/>
          <p:cNvSpPr txBox="1"/>
          <p:nvPr/>
        </p:nvSpPr>
        <p:spPr>
          <a:xfrm>
            <a:off x="8171752" y="12324640"/>
            <a:ext cx="7107048" cy="4776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200"/>
            </a:lvl1pPr>
          </a:lstStyle>
          <a:p>
            <a:pPr/>
            <a:r>
              <a:t>http://iuiedocs.oes.indiana.edu/images/operators.png</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patial Operators for Querying"/>
          <p:cNvSpPr txBox="1"/>
          <p:nvPr>
            <p:ph type="title"/>
          </p:nvPr>
        </p:nvSpPr>
        <p:spPr>
          <a:xfrm>
            <a:off x="4119562" y="339328"/>
            <a:ext cx="16144876" cy="1461400"/>
          </a:xfrm>
          <a:prstGeom prst="rect">
            <a:avLst/>
          </a:prstGeom>
        </p:spPr>
        <p:txBody>
          <a:bodyPr/>
          <a:lstStyle>
            <a:lvl1pPr defTabSz="788669">
              <a:defRPr sz="8640">
                <a:effectLst>
                  <a:outerShdw sx="100000" sy="100000" kx="0" ky="0" algn="b" rotWithShape="0" blurRad="48768" dist="24384" dir="5400000">
                    <a:srgbClr val="000000"/>
                  </a:outerShdw>
                </a:effectLst>
              </a:defRPr>
            </a:lvl1pPr>
          </a:lstStyle>
          <a:p>
            <a:pPr/>
            <a:r>
              <a:t>Spatial Operators for Querying</a:t>
            </a:r>
          </a:p>
        </p:txBody>
      </p:sp>
      <p:pic>
        <p:nvPicPr>
          <p:cNvPr id="216" name="image11.png" descr="image11.png"/>
          <p:cNvPicPr>
            <a:picLocks noChangeAspect="1"/>
          </p:cNvPicPr>
          <p:nvPr/>
        </p:nvPicPr>
        <p:blipFill>
          <a:blip r:embed="rId2">
            <a:extLst/>
          </a:blip>
          <a:stretch>
            <a:fillRect/>
          </a:stretch>
        </p:blipFill>
        <p:spPr>
          <a:xfrm>
            <a:off x="3375025" y="1879599"/>
            <a:ext cx="9464675" cy="7448551"/>
          </a:xfrm>
          <a:prstGeom prst="rect">
            <a:avLst/>
          </a:prstGeom>
          <a:ln w="12700">
            <a:miter lim="400000"/>
          </a:ln>
        </p:spPr>
      </p:pic>
      <p:sp>
        <p:nvSpPr>
          <p:cNvPr id="217" name="http://www.stanford.edu/dept/itss/docs/oracle/10g/appdev.101/b10826/top_rel.gif"/>
          <p:cNvSpPr txBox="1"/>
          <p:nvPr/>
        </p:nvSpPr>
        <p:spPr>
          <a:xfrm>
            <a:off x="4087978" y="9412465"/>
            <a:ext cx="8829346" cy="42834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1800"/>
            </a:lvl1pPr>
          </a:lstStyle>
          <a:p>
            <a:pPr/>
            <a:r>
              <a:t>http://www.stanford.edu/dept/itss/docs/oracle/10g/appdev.101/b10826/top_rel.gif</a:t>
            </a:r>
          </a:p>
        </p:txBody>
      </p:sp>
      <p:sp>
        <p:nvSpPr>
          <p:cNvPr id="218" name="Non-exhaustive list…"/>
          <p:cNvSpPr txBox="1"/>
          <p:nvPr/>
        </p:nvSpPr>
        <p:spPr>
          <a:xfrm>
            <a:off x="3313608" y="10322459"/>
            <a:ext cx="17756784" cy="277388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defTabSz="821531">
              <a:spcBef>
                <a:spcPts val="2000"/>
              </a:spcBef>
              <a:defRPr sz="4600"/>
            </a:pPr>
            <a:r>
              <a:t>Non-exhaustive list</a:t>
            </a:r>
          </a:p>
          <a:p>
            <a:pPr defTabSz="821531">
              <a:spcBef>
                <a:spcPts val="2000"/>
              </a:spcBef>
              <a:defRPr sz="4600"/>
            </a:pPr>
            <a:r>
              <a:t>See ArcGIS Help Topic “Select By Location dialog” for more info</a:t>
            </a:r>
          </a:p>
          <a:p>
            <a:pPr defTabSz="821531">
              <a:spcBef>
                <a:spcPts val="2000"/>
              </a:spcBef>
              <a:defRPr sz="4600"/>
            </a:pPr>
            <a:r>
              <a:t>Used as a “spatial” WHERE clause</a:t>
            </a:r>
          </a:p>
        </p:txBody>
      </p:sp>
      <p:pic>
        <p:nvPicPr>
          <p:cNvPr id="219" name="image12.png" descr="image12.png"/>
          <p:cNvPicPr>
            <a:picLocks noChangeAspect="1"/>
          </p:cNvPicPr>
          <p:nvPr/>
        </p:nvPicPr>
        <p:blipFill>
          <a:blip r:embed="rId3">
            <a:extLst/>
          </a:blip>
          <a:srcRect l="29218" t="26409" r="40312" b="19230"/>
          <a:stretch>
            <a:fillRect/>
          </a:stretch>
        </p:blipFill>
        <p:spPr>
          <a:xfrm>
            <a:off x="13322300" y="1838337"/>
            <a:ext cx="6927850" cy="7531102"/>
          </a:xfrm>
          <a:prstGeom prst="rect">
            <a:avLst/>
          </a:prstGeom>
          <a:ln w="12700">
            <a:miter lim="400000"/>
          </a:ln>
        </p:spPr>
      </p:pic>
      <p:sp>
        <p:nvSpPr>
          <p:cNvPr id="220" name="Intersect Example"/>
          <p:cNvSpPr txBox="1"/>
          <p:nvPr/>
        </p:nvSpPr>
        <p:spPr>
          <a:xfrm>
            <a:off x="15476029" y="9325774"/>
            <a:ext cx="3331592" cy="60172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lvl1pPr>
          </a:lstStyle>
          <a:p>
            <a:pPr/>
            <a:r>
              <a:t>Intersect Example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Interactive Selection Tool"/>
          <p:cNvSpPr txBox="1"/>
          <p:nvPr>
            <p:ph type="title"/>
          </p:nvPr>
        </p:nvSpPr>
        <p:spPr>
          <a:xfrm>
            <a:off x="4119562" y="34528"/>
            <a:ext cx="16144876" cy="3018235"/>
          </a:xfrm>
          <a:prstGeom prst="rect">
            <a:avLst/>
          </a:prstGeom>
        </p:spPr>
        <p:txBody>
          <a:bodyPr/>
          <a:lstStyle/>
          <a:p>
            <a:pPr/>
            <a:r>
              <a:t>Interactive Selection Tool</a:t>
            </a:r>
          </a:p>
        </p:txBody>
      </p:sp>
      <p:pic>
        <p:nvPicPr>
          <p:cNvPr id="223" name="ArcGISPro_160919111705.png" descr="ArcGISPro_160919111705.png"/>
          <p:cNvPicPr>
            <a:picLocks noChangeAspect="1"/>
          </p:cNvPicPr>
          <p:nvPr/>
        </p:nvPicPr>
        <p:blipFill>
          <a:blip r:embed="rId2">
            <a:extLst/>
          </a:blip>
          <a:stretch>
            <a:fillRect/>
          </a:stretch>
        </p:blipFill>
        <p:spPr>
          <a:xfrm>
            <a:off x="3428603" y="2490192"/>
            <a:ext cx="5357813" cy="2143126"/>
          </a:xfrm>
          <a:prstGeom prst="rect">
            <a:avLst/>
          </a:prstGeom>
          <a:ln w="12700">
            <a:miter lim="400000"/>
          </a:ln>
        </p:spPr>
      </p:pic>
      <p:pic>
        <p:nvPicPr>
          <p:cNvPr id="224" name="160919111716.png" descr="160919111716.png"/>
          <p:cNvPicPr>
            <a:picLocks noChangeAspect="1"/>
          </p:cNvPicPr>
          <p:nvPr/>
        </p:nvPicPr>
        <p:blipFill>
          <a:blip r:embed="rId3">
            <a:extLst/>
          </a:blip>
          <a:stretch>
            <a:fillRect/>
          </a:stretch>
        </p:blipFill>
        <p:spPr>
          <a:xfrm>
            <a:off x="3312814" y="5991125"/>
            <a:ext cx="3429001" cy="7358064"/>
          </a:xfrm>
          <a:prstGeom prst="rect">
            <a:avLst/>
          </a:prstGeom>
          <a:ln w="12700">
            <a:miter lim="400000"/>
          </a:ln>
        </p:spPr>
      </p:pic>
      <p:pic>
        <p:nvPicPr>
          <p:cNvPr id="225" name="ArcGISPro_160919112719.png" descr="ArcGISPro_160919112719.png"/>
          <p:cNvPicPr>
            <a:picLocks noChangeAspect="1"/>
          </p:cNvPicPr>
          <p:nvPr/>
        </p:nvPicPr>
        <p:blipFill>
          <a:blip r:embed="rId4">
            <a:extLst/>
          </a:blip>
          <a:srcRect l="27273" t="18143" r="0" b="0"/>
          <a:stretch>
            <a:fillRect/>
          </a:stretch>
        </p:blipFill>
        <p:spPr>
          <a:xfrm>
            <a:off x="6964362" y="3864583"/>
            <a:ext cx="14593615" cy="8991389"/>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elect by Location"/>
          <p:cNvSpPr txBox="1"/>
          <p:nvPr>
            <p:ph type="title"/>
          </p:nvPr>
        </p:nvSpPr>
        <p:spPr>
          <a:prstGeom prst="rect">
            <a:avLst/>
          </a:prstGeom>
        </p:spPr>
        <p:txBody>
          <a:bodyPr/>
          <a:lstStyle/>
          <a:p>
            <a:pPr/>
            <a:r>
              <a:t>Select by Location</a:t>
            </a:r>
          </a:p>
        </p:txBody>
      </p:sp>
      <p:sp>
        <p:nvSpPr>
          <p:cNvPr id="228" name="Uses Spatial Operators"/>
          <p:cNvSpPr txBox="1"/>
          <p:nvPr>
            <p:ph type="body" sz="quarter" idx="1"/>
          </p:nvPr>
        </p:nvSpPr>
        <p:spPr>
          <a:xfrm>
            <a:off x="3941762" y="-696119"/>
            <a:ext cx="3811985" cy="8947548"/>
          </a:xfrm>
          <a:prstGeom prst="rect">
            <a:avLst/>
          </a:prstGeom>
        </p:spPr>
        <p:txBody>
          <a:bodyPr/>
          <a:lstStyle/>
          <a:p>
            <a:pPr/>
            <a:r>
              <a:t>Uses Spatial Operators</a:t>
            </a:r>
          </a:p>
        </p:txBody>
      </p:sp>
      <p:pic>
        <p:nvPicPr>
          <p:cNvPr id="229" name="ArcGISPro_160919111918.png" descr="ArcGISPro_160919111918.png"/>
          <p:cNvPicPr>
            <a:picLocks noChangeAspect="1"/>
          </p:cNvPicPr>
          <p:nvPr/>
        </p:nvPicPr>
        <p:blipFill>
          <a:blip r:embed="rId2">
            <a:extLst/>
          </a:blip>
          <a:srcRect l="0" t="0" r="0" b="42583"/>
          <a:stretch>
            <a:fillRect/>
          </a:stretch>
        </p:blipFill>
        <p:spPr>
          <a:xfrm>
            <a:off x="10660327" y="2767886"/>
            <a:ext cx="8900115" cy="11013606"/>
          </a:xfrm>
          <a:prstGeom prst="rect">
            <a:avLst/>
          </a:prstGeom>
          <a:ln w="12700">
            <a:miter lim="400000"/>
          </a:ln>
        </p:spPr>
      </p:pic>
      <p:pic>
        <p:nvPicPr>
          <p:cNvPr id="230" name="ArcGISPro_160919111926.png" descr="ArcGISPro_160919111926.png"/>
          <p:cNvPicPr>
            <a:picLocks noChangeAspect="1"/>
          </p:cNvPicPr>
          <p:nvPr/>
        </p:nvPicPr>
        <p:blipFill>
          <a:blip r:embed="rId3">
            <a:extLst/>
          </a:blip>
          <a:stretch>
            <a:fillRect/>
          </a:stretch>
        </p:blipFill>
        <p:spPr>
          <a:xfrm>
            <a:off x="2445543" y="5264150"/>
            <a:ext cx="6804423" cy="7661672"/>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Select by Attribute"/>
          <p:cNvSpPr txBox="1"/>
          <p:nvPr>
            <p:ph type="title"/>
          </p:nvPr>
        </p:nvSpPr>
        <p:spPr>
          <a:prstGeom prst="rect">
            <a:avLst/>
          </a:prstGeom>
        </p:spPr>
        <p:txBody>
          <a:bodyPr/>
          <a:lstStyle/>
          <a:p>
            <a:pPr/>
            <a:r>
              <a:t>Select by Attribute</a:t>
            </a:r>
          </a:p>
        </p:txBody>
      </p:sp>
      <p:sp>
        <p:nvSpPr>
          <p:cNvPr id="233" name="Build the WHERE part of query"/>
          <p:cNvSpPr txBox="1"/>
          <p:nvPr>
            <p:ph type="body" sz="quarter" idx="1"/>
          </p:nvPr>
        </p:nvSpPr>
        <p:spPr>
          <a:xfrm>
            <a:off x="4119562" y="3393281"/>
            <a:ext cx="3987206" cy="8947548"/>
          </a:xfrm>
          <a:prstGeom prst="rect">
            <a:avLst/>
          </a:prstGeom>
        </p:spPr>
        <p:txBody>
          <a:bodyPr/>
          <a:lstStyle/>
          <a:p>
            <a:pPr/>
            <a:r>
              <a:t>Build the WHERE part of query</a:t>
            </a:r>
          </a:p>
        </p:txBody>
      </p:sp>
      <p:sp>
        <p:nvSpPr>
          <p:cNvPr id="234" name="Full query being built"/>
          <p:cNvSpPr txBox="1"/>
          <p:nvPr/>
        </p:nvSpPr>
        <p:spPr>
          <a:xfrm>
            <a:off x="4649489" y="9665347"/>
            <a:ext cx="2927352" cy="129728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spcBef>
                <a:spcPts val="1600"/>
              </a:spcBef>
              <a:defRPr sz="3800"/>
            </a:lvl1pPr>
          </a:lstStyle>
          <a:p>
            <a:pPr/>
            <a:r>
              <a:t>Full query being built</a:t>
            </a:r>
          </a:p>
        </p:txBody>
      </p:sp>
      <p:pic>
        <p:nvPicPr>
          <p:cNvPr id="235" name="ArcGISPro_160919112127.png" descr="ArcGISPro_160919112127.png"/>
          <p:cNvPicPr>
            <a:picLocks noChangeAspect="1"/>
          </p:cNvPicPr>
          <p:nvPr/>
        </p:nvPicPr>
        <p:blipFill>
          <a:blip r:embed="rId2">
            <a:extLst/>
          </a:blip>
          <a:srcRect l="0" t="0" r="0" b="30500"/>
          <a:stretch>
            <a:fillRect/>
          </a:stretch>
        </p:blipFill>
        <p:spPr>
          <a:xfrm>
            <a:off x="14525922" y="3504065"/>
            <a:ext cx="6715126" cy="8725794"/>
          </a:xfrm>
          <a:prstGeom prst="rect">
            <a:avLst/>
          </a:prstGeom>
          <a:ln w="12700">
            <a:miter lim="400000"/>
          </a:ln>
        </p:spPr>
      </p:pic>
      <p:pic>
        <p:nvPicPr>
          <p:cNvPr id="236" name="ArcGISPro_160919112136.png" descr="ArcGISPro_160919112136.png"/>
          <p:cNvPicPr>
            <a:picLocks noChangeAspect="1"/>
          </p:cNvPicPr>
          <p:nvPr/>
        </p:nvPicPr>
        <p:blipFill>
          <a:blip r:embed="rId3">
            <a:extLst/>
          </a:blip>
          <a:srcRect l="0" t="0" r="0" b="33013"/>
          <a:stretch>
            <a:fillRect/>
          </a:stretch>
        </p:blipFill>
        <p:spPr>
          <a:xfrm>
            <a:off x="7711678" y="3398862"/>
            <a:ext cx="6679407" cy="8936634"/>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Table Join"/>
          <p:cNvSpPr txBox="1"/>
          <p:nvPr>
            <p:ph type="title"/>
          </p:nvPr>
        </p:nvSpPr>
        <p:spPr>
          <a:xfrm>
            <a:off x="4119562" y="-727472"/>
            <a:ext cx="16144876" cy="3018235"/>
          </a:xfrm>
          <a:prstGeom prst="rect">
            <a:avLst/>
          </a:prstGeom>
        </p:spPr>
        <p:txBody>
          <a:bodyPr/>
          <a:lstStyle/>
          <a:p>
            <a:pPr/>
            <a:r>
              <a:t>Table Join</a:t>
            </a:r>
          </a:p>
        </p:txBody>
      </p:sp>
      <p:sp>
        <p:nvSpPr>
          <p:cNvPr id="239" name="“Appending the fields of one table to those of another through an attribute or field common to both tables. A join is usually used to attach more attributes to the attribute table of a geographic layer.”"/>
          <p:cNvSpPr txBox="1"/>
          <p:nvPr/>
        </p:nvSpPr>
        <p:spPr>
          <a:xfrm>
            <a:off x="3898899" y="1424635"/>
            <a:ext cx="17437101" cy="188148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spcBef>
                <a:spcPts val="1600"/>
              </a:spcBef>
              <a:defRPr sz="3800"/>
            </a:lvl1pPr>
          </a:lstStyle>
          <a:p>
            <a:pPr/>
            <a:r>
              <a:t>“Appending the fields of one table to those of another through an attribute or field common to both tables. A join is usually used to attach more attributes to the attribute table of a geographic layer.”</a:t>
            </a:r>
          </a:p>
        </p:txBody>
      </p:sp>
      <p:pic>
        <p:nvPicPr>
          <p:cNvPr id="240" name="image15.png" descr="image15.png"/>
          <p:cNvPicPr>
            <a:picLocks noChangeAspect="1"/>
          </p:cNvPicPr>
          <p:nvPr/>
        </p:nvPicPr>
        <p:blipFill>
          <a:blip r:embed="rId3">
            <a:extLst/>
          </a:blip>
          <a:srcRect l="26093" t="40206" r="35938" b="24484"/>
          <a:stretch>
            <a:fillRect/>
          </a:stretch>
        </p:blipFill>
        <p:spPr>
          <a:xfrm>
            <a:off x="4759430" y="3675960"/>
            <a:ext cx="14865351" cy="838200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4" name="image16.png" descr="image16.png"/>
          <p:cNvPicPr>
            <a:picLocks noChangeAspect="1"/>
          </p:cNvPicPr>
          <p:nvPr/>
        </p:nvPicPr>
        <p:blipFill>
          <a:blip r:embed="rId2">
            <a:extLst/>
          </a:blip>
          <a:srcRect l="26094" t="47681" r="43281" b="22938"/>
          <a:stretch>
            <a:fillRect/>
          </a:stretch>
        </p:blipFill>
        <p:spPr>
          <a:xfrm>
            <a:off x="3810000" y="1028700"/>
            <a:ext cx="10153651" cy="5905501"/>
          </a:xfrm>
          <a:prstGeom prst="rect">
            <a:avLst/>
          </a:prstGeom>
          <a:ln w="12700">
            <a:miter lim="400000"/>
          </a:ln>
        </p:spPr>
      </p:pic>
      <p:pic>
        <p:nvPicPr>
          <p:cNvPr id="245" name="image16.png" descr="image16.png"/>
          <p:cNvPicPr>
            <a:picLocks noChangeAspect="1"/>
          </p:cNvPicPr>
          <p:nvPr/>
        </p:nvPicPr>
        <p:blipFill>
          <a:blip r:embed="rId2">
            <a:extLst/>
          </a:blip>
          <a:srcRect l="26093" t="9020" r="43282" b="61340"/>
          <a:stretch>
            <a:fillRect/>
          </a:stretch>
        </p:blipFill>
        <p:spPr>
          <a:xfrm>
            <a:off x="10934700" y="7010399"/>
            <a:ext cx="9871076" cy="5791201"/>
          </a:xfrm>
          <a:prstGeom prst="rect">
            <a:avLst/>
          </a:prstGeom>
          <a:ln w="12700">
            <a:miter lim="400000"/>
          </a:ln>
        </p:spPr>
      </p:pic>
      <p:sp>
        <p:nvSpPr>
          <p:cNvPr id="246" name="Join on number"/>
          <p:cNvSpPr txBox="1"/>
          <p:nvPr/>
        </p:nvSpPr>
        <p:spPr>
          <a:xfrm>
            <a:off x="14084300" y="3451068"/>
            <a:ext cx="6096000" cy="106057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spcBef>
                <a:spcPts val="2700"/>
              </a:spcBef>
              <a:defRPr sz="6000"/>
            </a:lvl1pPr>
          </a:lstStyle>
          <a:p>
            <a:pPr/>
            <a:r>
              <a:t>Join on number</a:t>
            </a:r>
          </a:p>
        </p:txBody>
      </p:sp>
      <p:sp>
        <p:nvSpPr>
          <p:cNvPr id="247" name="Join on string (text)"/>
          <p:cNvSpPr txBox="1"/>
          <p:nvPr/>
        </p:nvSpPr>
        <p:spPr>
          <a:xfrm>
            <a:off x="6019800" y="8905941"/>
            <a:ext cx="4876801" cy="200037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spcBef>
                <a:spcPts val="2700"/>
              </a:spcBef>
              <a:defRPr sz="6000"/>
            </a:lvl1pPr>
          </a:lstStyle>
          <a:p>
            <a:pPr/>
            <a:r>
              <a:t>Join on string (text)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9" name="image17.png" descr="image17.png"/>
          <p:cNvPicPr>
            <a:picLocks noChangeAspect="1"/>
          </p:cNvPicPr>
          <p:nvPr/>
        </p:nvPicPr>
        <p:blipFill>
          <a:blip r:embed="rId3">
            <a:extLst/>
          </a:blip>
          <a:stretch>
            <a:fillRect/>
          </a:stretch>
        </p:blipFill>
        <p:spPr>
          <a:xfrm>
            <a:off x="3366405" y="913583"/>
            <a:ext cx="15407456" cy="5487218"/>
          </a:xfrm>
          <a:prstGeom prst="rect">
            <a:avLst/>
          </a:prstGeom>
          <a:ln w="12700">
            <a:miter lim="400000"/>
          </a:ln>
        </p:spPr>
      </p:pic>
      <p:pic>
        <p:nvPicPr>
          <p:cNvPr id="250" name="image18.png" descr="image18.png"/>
          <p:cNvPicPr>
            <a:picLocks noChangeAspect="1"/>
          </p:cNvPicPr>
          <p:nvPr/>
        </p:nvPicPr>
        <p:blipFill>
          <a:blip r:embed="rId4">
            <a:extLst/>
          </a:blip>
          <a:stretch>
            <a:fillRect/>
          </a:stretch>
        </p:blipFill>
        <p:spPr>
          <a:xfrm>
            <a:off x="8722724" y="7202261"/>
            <a:ext cx="10439401" cy="5581652"/>
          </a:xfrm>
          <a:prstGeom prst="rect">
            <a:avLst/>
          </a:prstGeom>
          <a:ln w="12700">
            <a:miter lim="400000"/>
          </a:ln>
        </p:spPr>
      </p:pic>
      <p:sp>
        <p:nvSpPr>
          <p:cNvPr id="251" name="One to Many"/>
          <p:cNvSpPr txBox="1"/>
          <p:nvPr/>
        </p:nvSpPr>
        <p:spPr>
          <a:xfrm>
            <a:off x="4371530" y="9524825"/>
            <a:ext cx="4058540" cy="93652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lstStyle>
          <a:p>
            <a:pPr/>
            <a:r>
              <a:t>One to Many</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5" name="160919112425.png" descr="160919112425.png"/>
          <p:cNvPicPr>
            <a:picLocks noChangeAspect="1"/>
          </p:cNvPicPr>
          <p:nvPr/>
        </p:nvPicPr>
        <p:blipFill>
          <a:blip r:embed="rId2">
            <a:extLst/>
          </a:blip>
          <a:stretch>
            <a:fillRect/>
          </a:stretch>
        </p:blipFill>
        <p:spPr>
          <a:xfrm>
            <a:off x="2487414" y="453032"/>
            <a:ext cx="11572876" cy="5643564"/>
          </a:xfrm>
          <a:prstGeom prst="rect">
            <a:avLst/>
          </a:prstGeom>
          <a:ln w="12700">
            <a:miter lim="400000"/>
          </a:ln>
        </p:spPr>
      </p:pic>
      <p:pic>
        <p:nvPicPr>
          <p:cNvPr id="256" name="ArcGISPro_160919112455.png" descr="ArcGISPro_160919112455.png"/>
          <p:cNvPicPr>
            <a:picLocks noChangeAspect="1"/>
          </p:cNvPicPr>
          <p:nvPr/>
        </p:nvPicPr>
        <p:blipFill>
          <a:blip r:embed="rId3">
            <a:extLst/>
          </a:blip>
          <a:stretch>
            <a:fillRect/>
          </a:stretch>
        </p:blipFill>
        <p:spPr>
          <a:xfrm>
            <a:off x="11338715" y="3560762"/>
            <a:ext cx="9563402" cy="9813754"/>
          </a:xfrm>
          <a:prstGeom prst="rect">
            <a:avLst/>
          </a:prstGeom>
          <a:ln w="12700">
            <a:miter lim="400000"/>
          </a:ln>
        </p:spPr>
      </p:pic>
      <p:sp>
        <p:nvSpPr>
          <p:cNvPr id="257" name="Line"/>
          <p:cNvSpPr/>
          <p:nvPr/>
        </p:nvSpPr>
        <p:spPr>
          <a:xfrm>
            <a:off x="12485191" y="1999257"/>
            <a:ext cx="599779" cy="3965775"/>
          </a:xfrm>
          <a:prstGeom prst="line">
            <a:avLst/>
          </a:prstGeom>
          <a:ln w="152400">
            <a:solidFill>
              <a:srgbClr val="D41D03"/>
            </a:solidFill>
            <a:miter lim="400000"/>
            <a:tailEnd type="stealth"/>
          </a:ln>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The Shapefile"/>
          <p:cNvSpPr txBox="1"/>
          <p:nvPr>
            <p:ph type="title"/>
          </p:nvPr>
        </p:nvSpPr>
        <p:spPr>
          <a:prstGeom prst="rect">
            <a:avLst/>
          </a:prstGeom>
        </p:spPr>
        <p:txBody>
          <a:bodyPr/>
          <a:lstStyle/>
          <a:p>
            <a:pPr/>
            <a:r>
              <a:t>The Shapefile</a:t>
            </a:r>
          </a:p>
        </p:txBody>
      </p:sp>
      <p:sp>
        <p:nvSpPr>
          <p:cNvPr id="166" name="We have been currently using shapefiles in class…"/>
          <p:cNvSpPr txBox="1"/>
          <p:nvPr>
            <p:ph type="body" sz="half" idx="1"/>
          </p:nvPr>
        </p:nvSpPr>
        <p:spPr>
          <a:xfrm>
            <a:off x="4119562" y="2859881"/>
            <a:ext cx="16144876" cy="6661052"/>
          </a:xfrm>
          <a:prstGeom prst="rect">
            <a:avLst/>
          </a:prstGeom>
        </p:spPr>
        <p:txBody>
          <a:bodyPr/>
          <a:lstStyle/>
          <a:p>
            <a:pPr marL="406878" indent="-406878" defTabSz="607933">
              <a:spcBef>
                <a:spcPts val="4300"/>
              </a:spcBef>
              <a:defRPr sz="3404">
                <a:effectLst>
                  <a:outerShdw sx="100000" sy="100000" kx="0" ky="0" algn="b" rotWithShape="0" blurRad="37592" dist="18796" dir="5400000">
                    <a:srgbClr val="000000"/>
                  </a:outerShdw>
                </a:effectLst>
              </a:defRPr>
            </a:pPr>
            <a:r>
              <a:t>We have been currently using shapefiles in class</a:t>
            </a:r>
          </a:p>
          <a:p>
            <a:pPr marL="406878" indent="-406878" defTabSz="607933">
              <a:spcBef>
                <a:spcPts val="4300"/>
              </a:spcBef>
              <a:defRPr sz="3404">
                <a:effectLst>
                  <a:outerShdw sx="100000" sy="100000" kx="0" ky="0" algn="b" rotWithShape="0" blurRad="37592" dist="18796" dir="5400000">
                    <a:srgbClr val="000000"/>
                  </a:outerShdw>
                </a:effectLst>
              </a:defRPr>
            </a:pPr>
            <a:r>
              <a:t>These are spatial datasets which predate the geodatabse, but are still widely used</a:t>
            </a:r>
          </a:p>
          <a:p>
            <a:pPr marL="406878" indent="-406878" defTabSz="607933">
              <a:spcBef>
                <a:spcPts val="4300"/>
              </a:spcBef>
              <a:defRPr sz="3404">
                <a:effectLst>
                  <a:outerShdw sx="100000" sy="100000" kx="0" ky="0" algn="b" rotWithShape="0" blurRad="37592" dist="18796" dir="5400000">
                    <a:srgbClr val="000000"/>
                  </a:outerShdw>
                </a:effectLst>
              </a:defRPr>
            </a:pPr>
            <a:r>
              <a:t>They only can store vector data</a:t>
            </a:r>
          </a:p>
          <a:p>
            <a:pPr marL="406878" indent="-406878" defTabSz="607933">
              <a:spcBef>
                <a:spcPts val="4300"/>
              </a:spcBef>
              <a:defRPr sz="3404">
                <a:effectLst>
                  <a:outerShdw sx="100000" sy="100000" kx="0" ky="0" algn="b" rotWithShape="0" blurRad="37592" dist="18796" dir="5400000">
                    <a:srgbClr val="000000"/>
                  </a:outerShdw>
                </a:effectLst>
              </a:defRPr>
            </a:pPr>
            <a:r>
              <a:t>Cannot store curves</a:t>
            </a:r>
          </a:p>
          <a:p>
            <a:pPr marL="406878" indent="-406878" defTabSz="607933">
              <a:spcBef>
                <a:spcPts val="4300"/>
              </a:spcBef>
              <a:defRPr sz="3404">
                <a:effectLst>
                  <a:outerShdw sx="100000" sy="100000" kx="0" ky="0" algn="b" rotWithShape="0" blurRad="37592" dist="18796" dir="5400000">
                    <a:srgbClr val="000000"/>
                  </a:outerShdw>
                </a:effectLst>
              </a:defRPr>
            </a:pPr>
            <a:r>
              <a:t>Made up of a lot of different pieces</a:t>
            </a:r>
          </a:p>
          <a:p>
            <a:pPr marL="406878" indent="-406878" defTabSz="607933">
              <a:spcBef>
                <a:spcPts val="4300"/>
              </a:spcBef>
              <a:defRPr sz="3404">
                <a:effectLst>
                  <a:outerShdw sx="100000" sy="100000" kx="0" ky="0" algn="b" rotWithShape="0" blurRad="37592" dist="18796" dir="5400000">
                    <a:srgbClr val="000000"/>
                  </a:outerShdw>
                </a:effectLst>
              </a:defRPr>
            </a:pPr>
            <a:r>
              <a:t>2 Gigabyte Size Limit</a:t>
            </a:r>
          </a:p>
        </p:txBody>
      </p:sp>
      <p:pic>
        <p:nvPicPr>
          <p:cNvPr id="167" name="ishot-1409142145571.png" descr="ishot-1409142145571.png"/>
          <p:cNvPicPr>
            <a:picLocks noChangeAspect="1"/>
          </p:cNvPicPr>
          <p:nvPr/>
        </p:nvPicPr>
        <p:blipFill>
          <a:blip r:embed="rId2">
            <a:extLst/>
          </a:blip>
          <a:stretch>
            <a:fillRect/>
          </a:stretch>
        </p:blipFill>
        <p:spPr>
          <a:xfrm>
            <a:off x="4448984" y="9454806"/>
            <a:ext cx="15486031" cy="1370659"/>
          </a:xfrm>
          <a:prstGeom prst="rect">
            <a:avLst/>
          </a:prstGeom>
          <a:ln w="12700">
            <a:miter lim="400000"/>
          </a:ln>
        </p:spPr>
      </p:pic>
      <p:pic>
        <p:nvPicPr>
          <p:cNvPr id="168" name="ishot-1409142145081.png" descr="ishot-1409142145081.png"/>
          <p:cNvPicPr>
            <a:picLocks noChangeAspect="1"/>
          </p:cNvPicPr>
          <p:nvPr/>
        </p:nvPicPr>
        <p:blipFill>
          <a:blip r:embed="rId3">
            <a:extLst/>
          </a:blip>
          <a:stretch>
            <a:fillRect/>
          </a:stretch>
        </p:blipFill>
        <p:spPr>
          <a:xfrm>
            <a:off x="4991373" y="10901173"/>
            <a:ext cx="14401253" cy="2817109"/>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Hands-on – Querying and Table Joins"/>
          <p:cNvSpPr txBox="1"/>
          <p:nvPr>
            <p:ph type="title"/>
          </p:nvPr>
        </p:nvSpPr>
        <p:spPr>
          <a:prstGeom prst="rect">
            <a:avLst/>
          </a:prstGeom>
        </p:spPr>
        <p:txBody>
          <a:bodyPr/>
          <a:lstStyle>
            <a:lvl1pPr>
              <a:defRPr sz="7800"/>
            </a:lvl1pPr>
          </a:lstStyle>
          <a:p>
            <a:pPr/>
            <a:r>
              <a:t>Hands-on – Querying and Table Joins</a:t>
            </a:r>
          </a:p>
        </p:txBody>
      </p:sp>
      <p:sp>
        <p:nvSpPr>
          <p:cNvPr id="260" name="Please do not do these steps until told to do so by the instructor (i.e. no skipping ahead)…"/>
          <p:cNvSpPr txBox="1"/>
          <p:nvPr>
            <p:ph type="body" idx="1"/>
          </p:nvPr>
        </p:nvSpPr>
        <p:spPr>
          <a:prstGeom prst="rect">
            <a:avLst/>
          </a:prstGeom>
        </p:spPr>
        <p:txBody>
          <a:bodyPr/>
          <a:lstStyle/>
          <a:p>
            <a:pPr marL="516845" indent="-516845" defTabSz="772239">
              <a:spcBef>
                <a:spcPts val="5500"/>
              </a:spcBef>
              <a:defRPr sz="4324">
                <a:effectLst>
                  <a:outerShdw sx="100000" sy="100000" kx="0" ky="0" algn="b" rotWithShape="0" blurRad="47752" dist="23876" dir="5400000">
                    <a:srgbClr val="000000"/>
                  </a:outerShdw>
                </a:effectLst>
              </a:defRPr>
            </a:pPr>
            <a:r>
              <a:t>Please do not do these steps until told to do so by the instructor (i.e. no skipping ahead) </a:t>
            </a:r>
          </a:p>
          <a:p>
            <a:pPr marL="516845" indent="-516845" defTabSz="772239">
              <a:spcBef>
                <a:spcPts val="5500"/>
              </a:spcBef>
              <a:defRPr sz="4324">
                <a:effectLst>
                  <a:outerShdw sx="100000" sy="100000" kx="0" ky="0" algn="b" rotWithShape="0" blurRad="47752" dist="23876" dir="5400000">
                    <a:srgbClr val="000000"/>
                  </a:outerShdw>
                </a:effectLst>
              </a:defRPr>
            </a:pPr>
            <a:r>
              <a:t>Download and unzip locally the file Week4_hands_on_materials.zip from myCourses under Content Week 4</a:t>
            </a:r>
          </a:p>
          <a:p>
            <a:pPr marL="516845" indent="-516845" defTabSz="772239">
              <a:spcBef>
                <a:spcPts val="5500"/>
              </a:spcBef>
              <a:defRPr sz="4324">
                <a:effectLst>
                  <a:outerShdw sx="100000" sy="100000" kx="0" ky="0" algn="b" rotWithShape="0" blurRad="47752" dist="23876" dir="5400000">
                    <a:srgbClr val="000000"/>
                  </a:outerShdw>
                </a:effectLst>
              </a:defRPr>
            </a:pPr>
            <a:r>
              <a:t>Look at a File Geodatabase</a:t>
            </a:r>
          </a:p>
          <a:p>
            <a:pPr marL="516845" indent="-516845" defTabSz="772239">
              <a:spcBef>
                <a:spcPts val="5500"/>
              </a:spcBef>
              <a:defRPr sz="4324">
                <a:effectLst>
                  <a:outerShdw sx="100000" sy="100000" kx="0" ky="0" algn="b" rotWithShape="0" blurRad="47752" dist="23876" dir="5400000">
                    <a:srgbClr val="000000"/>
                  </a:outerShdw>
                </a:effectLst>
              </a:defRPr>
            </a:pPr>
            <a:r>
              <a:t>Select  by location (counties/cities) (All cities within NY counties)</a:t>
            </a:r>
          </a:p>
          <a:p>
            <a:pPr marL="516845" indent="-516845" defTabSz="772239">
              <a:spcBef>
                <a:spcPts val="5500"/>
              </a:spcBef>
              <a:defRPr sz="4324">
                <a:effectLst>
                  <a:outerShdw sx="100000" sy="100000" kx="0" ky="0" algn="b" rotWithShape="0" blurRad="47752" dist="23876" dir="5400000">
                    <a:srgbClr val="000000"/>
                  </a:outerShdw>
                </a:effectLst>
              </a:defRPr>
            </a:pPr>
            <a:r>
              <a:t>Table join (observe different data types)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Cartography…"/>
          <p:cNvSpPr txBox="1"/>
          <p:nvPr>
            <p:ph type="title"/>
          </p:nvPr>
        </p:nvSpPr>
        <p:spPr>
          <a:prstGeom prst="rect">
            <a:avLst/>
          </a:prstGeom>
        </p:spPr>
        <p:txBody>
          <a:bodyPr/>
          <a:lstStyle/>
          <a:p>
            <a:pPr/>
            <a:r>
              <a:t>Cartography</a:t>
            </a:r>
          </a:p>
          <a:p>
            <a:pPr/>
            <a:r>
              <a:t>Basic map making</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Review - Reference Map"/>
          <p:cNvSpPr txBox="1"/>
          <p:nvPr>
            <p:ph type="title"/>
          </p:nvPr>
        </p:nvSpPr>
        <p:spPr>
          <a:prstGeom prst="rect">
            <a:avLst/>
          </a:prstGeom>
        </p:spPr>
        <p:txBody>
          <a:bodyPr/>
          <a:lstStyle/>
          <a:p>
            <a:pPr/>
            <a:r>
              <a:t>Review - Reference Map</a:t>
            </a:r>
          </a:p>
        </p:txBody>
      </p:sp>
      <p:sp>
        <p:nvSpPr>
          <p:cNvPr id="265" name="Numerous features…"/>
          <p:cNvSpPr txBox="1"/>
          <p:nvPr>
            <p:ph type="body" sz="half" idx="1"/>
          </p:nvPr>
        </p:nvSpPr>
        <p:spPr>
          <a:prstGeom prst="rect">
            <a:avLst/>
          </a:prstGeom>
        </p:spPr>
        <p:txBody>
          <a:bodyPr/>
          <a:lstStyle/>
          <a:p>
            <a:pPr/>
            <a:r>
              <a:t>Numerous features</a:t>
            </a:r>
          </a:p>
          <a:p>
            <a:pPr/>
            <a:r>
              <a:t>No specific information being shown</a:t>
            </a:r>
          </a:p>
          <a:p>
            <a:pPr/>
            <a:r>
              <a:t>Good for a base map to show other information</a:t>
            </a:r>
          </a:p>
        </p:txBody>
      </p:sp>
      <p:pic>
        <p:nvPicPr>
          <p:cNvPr id="266" name="image20.png" descr="image20.png"/>
          <p:cNvPicPr>
            <a:picLocks noChangeAspect="1"/>
          </p:cNvPicPr>
          <p:nvPr/>
        </p:nvPicPr>
        <p:blipFill>
          <a:blip r:embed="rId2">
            <a:extLst/>
          </a:blip>
          <a:srcRect l="28751" t="850" r="28854" b="3740"/>
          <a:stretch>
            <a:fillRect/>
          </a:stretch>
        </p:blipFill>
        <p:spPr>
          <a:xfrm>
            <a:off x="12549187" y="2906892"/>
            <a:ext cx="7572525" cy="10438198"/>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Review - Thematic Map"/>
          <p:cNvSpPr txBox="1"/>
          <p:nvPr>
            <p:ph type="title"/>
          </p:nvPr>
        </p:nvSpPr>
        <p:spPr>
          <a:prstGeom prst="rect">
            <a:avLst/>
          </a:prstGeom>
        </p:spPr>
        <p:txBody>
          <a:bodyPr/>
          <a:lstStyle/>
          <a:p>
            <a:pPr/>
            <a:r>
              <a:t>Review - Thematic Map</a:t>
            </a:r>
          </a:p>
        </p:txBody>
      </p:sp>
      <p:sp>
        <p:nvSpPr>
          <p:cNvPr id="269" name="Distributions of a single attribute…"/>
          <p:cNvSpPr txBox="1"/>
          <p:nvPr>
            <p:ph type="body" sz="half" idx="1"/>
          </p:nvPr>
        </p:nvSpPr>
        <p:spPr>
          <a:prstGeom prst="rect">
            <a:avLst/>
          </a:prstGeom>
        </p:spPr>
        <p:txBody>
          <a:bodyPr/>
          <a:lstStyle/>
          <a:p>
            <a:pPr/>
            <a:r>
              <a:t>Distributions of a single attribute</a:t>
            </a:r>
          </a:p>
          <a:p>
            <a:pPr/>
            <a:r>
              <a:t> Relationships among several attributes</a:t>
            </a:r>
          </a:p>
        </p:txBody>
      </p:sp>
      <p:sp>
        <p:nvSpPr>
          <p:cNvPr id="270" name="http://www.prisonpolicy.org/images/juvenile_dp_laws_us.jpg"/>
          <p:cNvSpPr txBox="1"/>
          <p:nvPr/>
        </p:nvSpPr>
        <p:spPr>
          <a:xfrm>
            <a:off x="11999836" y="11495640"/>
            <a:ext cx="8671078" cy="50233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400"/>
            </a:lvl1pPr>
          </a:lstStyle>
          <a:p>
            <a:pPr/>
            <a:r>
              <a:t>http://www.prisonpolicy.org/images/juvenile_dp_laws_us.jpg</a:t>
            </a:r>
          </a:p>
        </p:txBody>
      </p:sp>
      <p:pic>
        <p:nvPicPr>
          <p:cNvPr id="271" name="image21.png" descr="image21.png"/>
          <p:cNvPicPr>
            <a:picLocks noChangeAspect="1"/>
          </p:cNvPicPr>
          <p:nvPr/>
        </p:nvPicPr>
        <p:blipFill>
          <a:blip r:embed="rId2">
            <a:extLst/>
          </a:blip>
          <a:stretch>
            <a:fillRect/>
          </a:stretch>
        </p:blipFill>
        <p:spPr>
          <a:xfrm>
            <a:off x="11971870" y="4937120"/>
            <a:ext cx="8727009" cy="637779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Basics of Map Design"/>
          <p:cNvSpPr txBox="1"/>
          <p:nvPr>
            <p:ph type="title"/>
          </p:nvPr>
        </p:nvSpPr>
        <p:spPr>
          <a:prstGeom prst="rect">
            <a:avLst/>
          </a:prstGeom>
        </p:spPr>
        <p:txBody>
          <a:bodyPr/>
          <a:lstStyle/>
          <a:p>
            <a:pPr/>
            <a:r>
              <a:t>Basics of Map Design</a:t>
            </a:r>
          </a:p>
        </p:txBody>
      </p:sp>
      <p:sp>
        <p:nvSpPr>
          <p:cNvPr id="274" name="Graphic Elements…"/>
          <p:cNvSpPr txBox="1"/>
          <p:nvPr>
            <p:ph type="body" idx="1"/>
          </p:nvPr>
        </p:nvSpPr>
        <p:spPr>
          <a:prstGeom prst="rect">
            <a:avLst/>
          </a:prstGeom>
        </p:spPr>
        <p:txBody>
          <a:bodyPr/>
          <a:lstStyle/>
          <a:p>
            <a:pPr marL="559928" indent="-559928">
              <a:defRPr sz="6200"/>
            </a:pPr>
            <a:r>
              <a:t>Graphic Elements</a:t>
            </a:r>
          </a:p>
          <a:p>
            <a:pPr marL="559928" indent="-559928">
              <a:defRPr sz="6200"/>
            </a:pPr>
            <a:r>
              <a:t>Figure/Ground</a:t>
            </a:r>
          </a:p>
          <a:p>
            <a:pPr marL="559928" indent="-559928">
              <a:defRPr sz="6200"/>
            </a:pPr>
            <a:r>
              <a:t>Visual Variables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Graphic Elements"/>
          <p:cNvSpPr txBox="1"/>
          <p:nvPr>
            <p:ph type="title"/>
          </p:nvPr>
        </p:nvSpPr>
        <p:spPr>
          <a:prstGeom prst="rect">
            <a:avLst/>
          </a:prstGeom>
        </p:spPr>
        <p:txBody>
          <a:bodyPr/>
          <a:lstStyle/>
          <a:p>
            <a:pPr/>
            <a:r>
              <a:t>Graphic Elements</a:t>
            </a:r>
          </a:p>
        </p:txBody>
      </p:sp>
      <p:sp>
        <p:nvSpPr>
          <p:cNvPr id="277" name="Point…"/>
          <p:cNvSpPr txBox="1"/>
          <p:nvPr>
            <p:ph type="body" idx="1"/>
          </p:nvPr>
        </p:nvSpPr>
        <p:spPr>
          <a:prstGeom prst="rect">
            <a:avLst/>
          </a:prstGeom>
        </p:spPr>
        <p:txBody>
          <a:bodyPr/>
          <a:lstStyle/>
          <a:p>
            <a:pPr/>
            <a:r>
              <a:t>Point</a:t>
            </a:r>
          </a:p>
          <a:p>
            <a:pPr/>
            <a:r>
              <a:t>Line</a:t>
            </a:r>
          </a:p>
          <a:p>
            <a:pPr/>
            <a:r>
              <a:t>Area</a:t>
            </a:r>
          </a:p>
        </p:txBody>
      </p:sp>
      <p:sp>
        <p:nvSpPr>
          <p:cNvPr id="278" name="Line"/>
          <p:cNvSpPr/>
          <p:nvPr/>
        </p:nvSpPr>
        <p:spPr>
          <a:xfrm>
            <a:off x="9563100" y="4019550"/>
            <a:ext cx="8820150" cy="8210550"/>
          </a:xfrm>
          <a:custGeom>
            <a:avLst/>
            <a:gdLst/>
            <a:ahLst/>
            <a:cxnLst>
              <a:cxn ang="0">
                <a:pos x="wd2" y="hd2"/>
              </a:cxn>
              <a:cxn ang="5400000">
                <a:pos x="wd2" y="hd2"/>
              </a:cxn>
              <a:cxn ang="10800000">
                <a:pos x="wd2" y="hd2"/>
              </a:cxn>
              <a:cxn ang="16200000">
                <a:pos x="wd2" y="hd2"/>
              </a:cxn>
            </a:cxnLst>
            <a:rect l="0" t="0" r="r" b="b"/>
            <a:pathLst>
              <a:path w="21523" h="21600" fill="norm" stroke="1" extrusionOk="0">
                <a:moveTo>
                  <a:pt x="0" y="21600"/>
                </a:moveTo>
                <a:cubicBezTo>
                  <a:pt x="31" y="21040"/>
                  <a:pt x="-77" y="20397"/>
                  <a:pt x="419" y="20046"/>
                </a:cubicBezTo>
                <a:cubicBezTo>
                  <a:pt x="667" y="19871"/>
                  <a:pt x="907" y="19712"/>
                  <a:pt x="1163" y="19545"/>
                </a:cubicBezTo>
                <a:cubicBezTo>
                  <a:pt x="1256" y="19487"/>
                  <a:pt x="1442" y="19345"/>
                  <a:pt x="1442" y="19345"/>
                </a:cubicBezTo>
                <a:cubicBezTo>
                  <a:pt x="1744" y="18852"/>
                  <a:pt x="2325" y="18693"/>
                  <a:pt x="2790" y="18443"/>
                </a:cubicBezTo>
                <a:cubicBezTo>
                  <a:pt x="3750" y="17925"/>
                  <a:pt x="4486" y="17816"/>
                  <a:pt x="5579" y="17741"/>
                </a:cubicBezTo>
                <a:cubicBezTo>
                  <a:pt x="5881" y="17649"/>
                  <a:pt x="6167" y="17524"/>
                  <a:pt x="6462" y="17440"/>
                </a:cubicBezTo>
                <a:cubicBezTo>
                  <a:pt x="7314" y="16831"/>
                  <a:pt x="8143" y="16037"/>
                  <a:pt x="8740" y="15135"/>
                </a:cubicBezTo>
                <a:cubicBezTo>
                  <a:pt x="8864" y="14951"/>
                  <a:pt x="8887" y="14768"/>
                  <a:pt x="9019" y="14584"/>
                </a:cubicBezTo>
                <a:cubicBezTo>
                  <a:pt x="9088" y="14200"/>
                  <a:pt x="9274" y="13865"/>
                  <a:pt x="9344" y="13481"/>
                </a:cubicBezTo>
                <a:cubicBezTo>
                  <a:pt x="9406" y="12370"/>
                  <a:pt x="9290" y="11594"/>
                  <a:pt x="9855" y="10675"/>
                </a:cubicBezTo>
                <a:cubicBezTo>
                  <a:pt x="9925" y="10382"/>
                  <a:pt x="10049" y="9906"/>
                  <a:pt x="10227" y="9672"/>
                </a:cubicBezTo>
                <a:cubicBezTo>
                  <a:pt x="10351" y="9514"/>
                  <a:pt x="10522" y="9430"/>
                  <a:pt x="10646" y="9271"/>
                </a:cubicBezTo>
                <a:cubicBezTo>
                  <a:pt x="10831" y="9029"/>
                  <a:pt x="11048" y="8770"/>
                  <a:pt x="11343" y="8670"/>
                </a:cubicBezTo>
                <a:cubicBezTo>
                  <a:pt x="11707" y="8553"/>
                  <a:pt x="12133" y="8536"/>
                  <a:pt x="12505" y="8520"/>
                </a:cubicBezTo>
                <a:cubicBezTo>
                  <a:pt x="13249" y="8478"/>
                  <a:pt x="13992" y="8461"/>
                  <a:pt x="14736" y="8419"/>
                </a:cubicBezTo>
                <a:cubicBezTo>
                  <a:pt x="15379" y="8244"/>
                  <a:pt x="15821" y="7701"/>
                  <a:pt x="16270" y="7217"/>
                </a:cubicBezTo>
                <a:cubicBezTo>
                  <a:pt x="16503" y="6966"/>
                  <a:pt x="16820" y="6690"/>
                  <a:pt x="16967" y="6365"/>
                </a:cubicBezTo>
                <a:cubicBezTo>
                  <a:pt x="17107" y="6072"/>
                  <a:pt x="17293" y="5805"/>
                  <a:pt x="17432" y="5513"/>
                </a:cubicBezTo>
                <a:cubicBezTo>
                  <a:pt x="17603" y="5145"/>
                  <a:pt x="17781" y="4753"/>
                  <a:pt x="17990" y="4410"/>
                </a:cubicBezTo>
                <a:cubicBezTo>
                  <a:pt x="18060" y="4110"/>
                  <a:pt x="18013" y="4277"/>
                  <a:pt x="18130" y="3909"/>
                </a:cubicBezTo>
                <a:cubicBezTo>
                  <a:pt x="18168" y="3784"/>
                  <a:pt x="18331" y="3759"/>
                  <a:pt x="18409" y="3658"/>
                </a:cubicBezTo>
                <a:cubicBezTo>
                  <a:pt x="18517" y="3516"/>
                  <a:pt x="18532" y="3349"/>
                  <a:pt x="18641" y="3207"/>
                </a:cubicBezTo>
                <a:cubicBezTo>
                  <a:pt x="18780" y="3024"/>
                  <a:pt x="18974" y="2940"/>
                  <a:pt x="19152" y="2806"/>
                </a:cubicBezTo>
                <a:cubicBezTo>
                  <a:pt x="19454" y="2573"/>
                  <a:pt x="19764" y="2247"/>
                  <a:pt x="20035" y="1955"/>
                </a:cubicBezTo>
                <a:cubicBezTo>
                  <a:pt x="20121" y="1687"/>
                  <a:pt x="20183" y="1420"/>
                  <a:pt x="20268" y="1153"/>
                </a:cubicBezTo>
                <a:cubicBezTo>
                  <a:pt x="20307" y="1019"/>
                  <a:pt x="20477" y="969"/>
                  <a:pt x="20547" y="852"/>
                </a:cubicBezTo>
                <a:cubicBezTo>
                  <a:pt x="20725" y="568"/>
                  <a:pt x="20942" y="409"/>
                  <a:pt x="21244" y="301"/>
                </a:cubicBezTo>
                <a:cubicBezTo>
                  <a:pt x="21329" y="159"/>
                  <a:pt x="21415" y="117"/>
                  <a:pt x="21523" y="0"/>
                </a:cubicBezTo>
              </a:path>
            </a:pathLst>
          </a:custGeom>
          <a:ln w="50800">
            <a:solidFill>
              <a:srgbClr val="0066FF"/>
            </a:solidFill>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279" name="Circle"/>
          <p:cNvSpPr/>
          <p:nvPr/>
        </p:nvSpPr>
        <p:spPr>
          <a:xfrm>
            <a:off x="12153900" y="8705850"/>
            <a:ext cx="495300" cy="495300"/>
          </a:xfrm>
          <a:prstGeom prst="ellipse">
            <a:avLst/>
          </a:prstGeom>
          <a:solidFill>
            <a:srgbClr val="CC00FF"/>
          </a:solidFill>
          <a:ln w="12700">
            <a:miter lim="400000"/>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CC00FF"/>
                </a:solidFill>
                <a:effectLst>
                  <a:outerShdw sx="100000" sy="100000" kx="0" ky="0" algn="b" rotWithShape="0" blurRad="38100" dist="12700" dir="5400000">
                    <a:srgbClr val="000000">
                      <a:alpha val="80000"/>
                    </a:srgbClr>
                  </a:outerShdw>
                </a:effectLst>
              </a:defRPr>
            </a:pPr>
          </a:p>
        </p:txBody>
      </p:sp>
      <p:sp>
        <p:nvSpPr>
          <p:cNvPr id="280" name="Rectangle"/>
          <p:cNvSpPr/>
          <p:nvPr/>
        </p:nvSpPr>
        <p:spPr>
          <a:xfrm>
            <a:off x="13754100" y="4648200"/>
            <a:ext cx="2152650" cy="1962150"/>
          </a:xfrm>
          <a:prstGeom prst="rect">
            <a:avLst/>
          </a:prstGeom>
          <a:solidFill>
            <a:srgbClr val="00CC99"/>
          </a:solidFill>
          <a:ln w="12700">
            <a:miter lim="400000"/>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281" name="Line"/>
          <p:cNvSpPr/>
          <p:nvPr/>
        </p:nvSpPr>
        <p:spPr>
          <a:xfrm flipV="1">
            <a:off x="12744450" y="3295650"/>
            <a:ext cx="0" cy="6553200"/>
          </a:xfrm>
          <a:prstGeom prst="line">
            <a:avLst/>
          </a:prstGeom>
          <a:ln w="50800">
            <a:solidFill>
              <a:srgbClr val="000000"/>
            </a:solidFill>
          </a:ln>
        </p:spPr>
        <p:txBody>
          <a:bodyPr lIns="71437" tIns="71437" rIns="71437" bIns="71437" anchor="ctr"/>
          <a:lstStyle/>
          <a:p>
            <a:pPr algn="l" defTabSz="642937">
              <a:defRPr sz="2200">
                <a:solidFill>
                  <a:srgbClr val="000000"/>
                </a:solidFill>
                <a:effectLst/>
                <a:latin typeface="Helvetica"/>
                <a:ea typeface="Helvetica"/>
                <a:cs typeface="Helvetica"/>
                <a:sym typeface="Helvetica"/>
              </a:defRPr>
            </a:pPr>
          </a:p>
        </p:txBody>
      </p:sp>
      <p:sp>
        <p:nvSpPr>
          <p:cNvPr id="282" name="Line"/>
          <p:cNvSpPr/>
          <p:nvPr/>
        </p:nvSpPr>
        <p:spPr>
          <a:xfrm flipH="1" flipV="1">
            <a:off x="9448799" y="4476749"/>
            <a:ext cx="9182102" cy="2"/>
          </a:xfrm>
          <a:prstGeom prst="line">
            <a:avLst/>
          </a:prstGeom>
          <a:ln w="50800">
            <a:solidFill>
              <a:srgbClr val="000000"/>
            </a:solidFill>
          </a:ln>
        </p:spPr>
        <p:txBody>
          <a:bodyPr lIns="71437" tIns="71437" rIns="71437" bIns="71437" anchor="ctr"/>
          <a:lstStyle/>
          <a:p>
            <a:pPr algn="l" defTabSz="642937">
              <a:defRPr sz="2200">
                <a:solidFill>
                  <a:srgbClr val="000000"/>
                </a:solidFill>
                <a:effectLst/>
                <a:latin typeface="Helvetica"/>
                <a:ea typeface="Helvetica"/>
                <a:cs typeface="Helvetica"/>
                <a:sym typeface="Helvetica"/>
              </a:defRPr>
            </a:pPr>
          </a:p>
        </p:txBody>
      </p:sp>
      <p:sp>
        <p:nvSpPr>
          <p:cNvPr id="283" name="Park"/>
          <p:cNvSpPr txBox="1"/>
          <p:nvPr/>
        </p:nvSpPr>
        <p:spPr>
          <a:xfrm>
            <a:off x="13982700" y="4863160"/>
            <a:ext cx="1752601" cy="71308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spcBef>
                <a:spcPts val="1600"/>
              </a:spcBef>
              <a:defRPr sz="3800"/>
            </a:lvl1pPr>
          </a:lstStyle>
          <a:p>
            <a:pPr/>
            <a:r>
              <a:t>Park</a:t>
            </a:r>
          </a:p>
        </p:txBody>
      </p:sp>
      <p:sp>
        <p:nvSpPr>
          <p:cNvPr id="284" name="First St."/>
          <p:cNvSpPr txBox="1"/>
          <p:nvPr/>
        </p:nvSpPr>
        <p:spPr>
          <a:xfrm>
            <a:off x="13315950" y="3282009"/>
            <a:ext cx="2971801" cy="71308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spcBef>
                <a:spcPts val="1600"/>
              </a:spcBef>
              <a:defRPr sz="3800"/>
            </a:lvl1pPr>
          </a:lstStyle>
          <a:p>
            <a:pPr/>
            <a:r>
              <a:t>First St.</a:t>
            </a:r>
          </a:p>
        </p:txBody>
      </p:sp>
      <p:sp>
        <p:nvSpPr>
          <p:cNvPr id="285" name="Home St."/>
          <p:cNvSpPr txBox="1"/>
          <p:nvPr/>
        </p:nvSpPr>
        <p:spPr>
          <a:xfrm rot="16200000">
            <a:off x="10404477" y="6002985"/>
            <a:ext cx="2971801" cy="71308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spcBef>
                <a:spcPts val="1600"/>
              </a:spcBef>
              <a:defRPr sz="3800"/>
            </a:lvl1pPr>
          </a:lstStyle>
          <a:p>
            <a:pPr/>
            <a:r>
              <a:t>Home St.</a:t>
            </a:r>
          </a:p>
        </p:txBody>
      </p:sp>
      <p:sp>
        <p:nvSpPr>
          <p:cNvPr id="286" name="River"/>
          <p:cNvSpPr txBox="1"/>
          <p:nvPr/>
        </p:nvSpPr>
        <p:spPr>
          <a:xfrm rot="19920476">
            <a:off x="14310777" y="6719339"/>
            <a:ext cx="2971801" cy="71308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spcBef>
                <a:spcPts val="1600"/>
              </a:spcBef>
              <a:defRPr sz="3800"/>
            </a:lvl1pPr>
          </a:lstStyle>
          <a:p>
            <a:pPr/>
            <a:r>
              <a:t>River</a:t>
            </a:r>
          </a:p>
        </p:txBody>
      </p:sp>
      <p:sp>
        <p:nvSpPr>
          <p:cNvPr id="287" name="My house"/>
          <p:cNvSpPr txBox="1"/>
          <p:nvPr/>
        </p:nvSpPr>
        <p:spPr>
          <a:xfrm>
            <a:off x="10534650" y="8911882"/>
            <a:ext cx="1981200" cy="50233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spcBef>
                <a:spcPts val="1100"/>
              </a:spcBef>
              <a:defRPr sz="2400"/>
            </a:lvl1pPr>
          </a:lstStyle>
          <a:p>
            <a:pPr/>
            <a:r>
              <a:t>My house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Figure/Ground"/>
          <p:cNvSpPr txBox="1"/>
          <p:nvPr>
            <p:ph type="title"/>
          </p:nvPr>
        </p:nvSpPr>
        <p:spPr>
          <a:prstGeom prst="rect">
            <a:avLst/>
          </a:prstGeom>
        </p:spPr>
        <p:txBody>
          <a:bodyPr/>
          <a:lstStyle/>
          <a:p>
            <a:pPr/>
            <a:r>
              <a:t>Figure/Ground</a:t>
            </a:r>
          </a:p>
        </p:txBody>
      </p:sp>
      <p:sp>
        <p:nvSpPr>
          <p:cNvPr id="290" name="Main figure on the map vs. background"/>
          <p:cNvSpPr txBox="1"/>
          <p:nvPr>
            <p:ph type="body" sz="quarter" idx="1"/>
          </p:nvPr>
        </p:nvSpPr>
        <p:spPr>
          <a:xfrm>
            <a:off x="4119562" y="3393281"/>
            <a:ext cx="4758338" cy="8947548"/>
          </a:xfrm>
          <a:prstGeom prst="rect">
            <a:avLst/>
          </a:prstGeom>
        </p:spPr>
        <p:txBody>
          <a:bodyPr/>
          <a:lstStyle/>
          <a:p>
            <a:pPr/>
            <a:r>
              <a:t>Main figure on the map vs. background</a:t>
            </a:r>
          </a:p>
        </p:txBody>
      </p:sp>
      <p:pic>
        <p:nvPicPr>
          <p:cNvPr id="291" name="image22.png" descr="image22.png"/>
          <p:cNvPicPr>
            <a:picLocks noChangeAspect="1"/>
          </p:cNvPicPr>
          <p:nvPr/>
        </p:nvPicPr>
        <p:blipFill>
          <a:blip r:embed="rId2">
            <a:extLst/>
          </a:blip>
          <a:stretch>
            <a:fillRect/>
          </a:stretch>
        </p:blipFill>
        <p:spPr>
          <a:xfrm>
            <a:off x="8915400" y="4400550"/>
            <a:ext cx="7620000" cy="7048500"/>
          </a:xfrm>
          <a:prstGeom prst="rect">
            <a:avLst/>
          </a:prstGeom>
          <a:ln w="12700">
            <a:miter lim="400000"/>
          </a:ln>
        </p:spPr>
      </p:pic>
      <p:sp>
        <p:nvSpPr>
          <p:cNvPr id="292" name="Ambiguous FG – vase or faces?"/>
          <p:cNvSpPr txBox="1"/>
          <p:nvPr/>
        </p:nvSpPr>
        <p:spPr>
          <a:xfrm>
            <a:off x="4133849" y="11303076"/>
            <a:ext cx="16744951" cy="132064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spcBef>
                <a:spcPts val="3300"/>
              </a:spcBef>
              <a:defRPr sz="7800"/>
            </a:lvl1pPr>
          </a:lstStyle>
          <a:p>
            <a:pPr/>
            <a:r>
              <a:t>Ambiguous FG – vase or faces?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Figure/Ground"/>
          <p:cNvSpPr txBox="1"/>
          <p:nvPr>
            <p:ph type="title"/>
          </p:nvPr>
        </p:nvSpPr>
        <p:spPr>
          <a:prstGeom prst="rect">
            <a:avLst/>
          </a:prstGeom>
        </p:spPr>
        <p:txBody>
          <a:bodyPr/>
          <a:lstStyle/>
          <a:p>
            <a:pPr/>
            <a:r>
              <a:t>Figure/Ground</a:t>
            </a:r>
          </a:p>
        </p:txBody>
      </p:sp>
      <p:sp>
        <p:nvSpPr>
          <p:cNvPr id="295" name="© 2013 B. Tomaszewski"/>
          <p:cNvSpPr txBox="1"/>
          <p:nvPr/>
        </p:nvSpPr>
        <p:spPr>
          <a:xfrm>
            <a:off x="3352799" y="12169432"/>
            <a:ext cx="4404988" cy="50233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spcBef>
                <a:spcPts val="1100"/>
              </a:spcBef>
              <a:defRPr sz="2400"/>
            </a:lvl1pPr>
          </a:lstStyle>
          <a:p>
            <a:pPr/>
            <a:r>
              <a:t>© 2013 B. Tomaszewski</a:t>
            </a:r>
          </a:p>
        </p:txBody>
      </p:sp>
      <p:sp>
        <p:nvSpPr>
          <p:cNvPr id="296" name="Ambiguous FG"/>
          <p:cNvSpPr txBox="1"/>
          <p:nvPr/>
        </p:nvSpPr>
        <p:spPr>
          <a:xfrm>
            <a:off x="3771899" y="9552038"/>
            <a:ext cx="5257801" cy="93652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spcBef>
                <a:spcPts val="2300"/>
              </a:spcBef>
            </a:lvl1pPr>
          </a:lstStyle>
          <a:p>
            <a:pPr/>
            <a:r>
              <a:t>Ambiguous FG</a:t>
            </a:r>
          </a:p>
        </p:txBody>
      </p:sp>
      <p:sp>
        <p:nvSpPr>
          <p:cNvPr id="297" name="Dark – Figures…"/>
          <p:cNvSpPr txBox="1"/>
          <p:nvPr/>
        </p:nvSpPr>
        <p:spPr>
          <a:xfrm>
            <a:off x="9791700" y="9388525"/>
            <a:ext cx="5257800" cy="204936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defTabSz="821531">
              <a:spcBef>
                <a:spcPts val="2300"/>
              </a:spcBef>
            </a:pPr>
            <a:r>
              <a:t>Dark – Figures</a:t>
            </a:r>
          </a:p>
          <a:p>
            <a:pPr defTabSz="821531">
              <a:spcBef>
                <a:spcPts val="2300"/>
              </a:spcBef>
            </a:pPr>
            <a:r>
              <a:t>Light - Ground</a:t>
            </a:r>
          </a:p>
        </p:txBody>
      </p:sp>
      <p:sp>
        <p:nvSpPr>
          <p:cNvPr id="298" name="Dark – Ground…"/>
          <p:cNvSpPr txBox="1"/>
          <p:nvPr/>
        </p:nvSpPr>
        <p:spPr>
          <a:xfrm>
            <a:off x="15811500" y="8995619"/>
            <a:ext cx="5257800" cy="204936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defTabSz="821531">
              <a:spcBef>
                <a:spcPts val="2300"/>
              </a:spcBef>
            </a:pPr>
            <a:r>
              <a:t>Dark – Ground</a:t>
            </a:r>
          </a:p>
          <a:p>
            <a:pPr defTabSz="821531">
              <a:spcBef>
                <a:spcPts val="2300"/>
              </a:spcBef>
            </a:pPr>
            <a:r>
              <a:t>Light - Figure</a:t>
            </a:r>
          </a:p>
        </p:txBody>
      </p:sp>
      <p:pic>
        <p:nvPicPr>
          <p:cNvPr id="299" name="C:\RIT\Dissertation\presentations\CRC_Press_Book\chapters\chapter_2\C2_Figures\Figure_2_x_figure_ground_1.png" descr="C:\RIT\Dissertation\presentations\CRC_Press_Book\chapters\chapter_2\C2_Figures\Figure_2_x_figure_ground_1.png"/>
          <p:cNvPicPr>
            <a:picLocks noChangeAspect="1"/>
          </p:cNvPicPr>
          <p:nvPr/>
        </p:nvPicPr>
        <p:blipFill>
          <a:blip r:embed="rId2">
            <a:extLst/>
          </a:blip>
          <a:stretch>
            <a:fillRect/>
          </a:stretch>
        </p:blipFill>
        <p:spPr>
          <a:xfrm>
            <a:off x="9683401" y="4469872"/>
            <a:ext cx="5779617" cy="4466773"/>
          </a:xfrm>
          <a:prstGeom prst="rect">
            <a:avLst/>
          </a:prstGeom>
          <a:ln w="12700">
            <a:miter lim="400000"/>
          </a:ln>
        </p:spPr>
      </p:pic>
      <p:pic>
        <p:nvPicPr>
          <p:cNvPr id="300" name="C:\RIT\Dissertation\presentations\CRC_Press_Book\chapters\chapter_2\C2_Figures\Figure_2_x_figure_ground_2.png" descr="C:\RIT\Dissertation\presentations\CRC_Press_Book\chapters\chapter_2\C2_Figures\Figure_2_x_figure_ground_2.png"/>
          <p:cNvPicPr>
            <a:picLocks noChangeAspect="1"/>
          </p:cNvPicPr>
          <p:nvPr/>
        </p:nvPicPr>
        <p:blipFill>
          <a:blip r:embed="rId3">
            <a:extLst/>
          </a:blip>
          <a:srcRect l="10497" t="4780" r="17616" b="12132"/>
          <a:stretch>
            <a:fillRect/>
          </a:stretch>
        </p:blipFill>
        <p:spPr>
          <a:xfrm>
            <a:off x="15535928" y="4149418"/>
            <a:ext cx="5616177" cy="5016823"/>
          </a:xfrm>
          <a:prstGeom prst="rect">
            <a:avLst/>
          </a:prstGeom>
          <a:ln w="12700">
            <a:miter lim="400000"/>
          </a:ln>
        </p:spPr>
      </p:pic>
      <p:pic>
        <p:nvPicPr>
          <p:cNvPr id="301" name="image25.png" descr="image25.png"/>
          <p:cNvPicPr>
            <a:picLocks noChangeAspect="1"/>
          </p:cNvPicPr>
          <p:nvPr/>
        </p:nvPicPr>
        <p:blipFill>
          <a:blip r:embed="rId4">
            <a:extLst/>
          </a:blip>
          <a:srcRect l="23740" t="10551" r="17227" b="9444"/>
          <a:stretch>
            <a:fillRect/>
          </a:stretch>
        </p:blipFill>
        <p:spPr>
          <a:xfrm>
            <a:off x="3047999" y="4000988"/>
            <a:ext cx="6469381" cy="5313680"/>
          </a:xfrm>
          <a:prstGeom prst="rect">
            <a:avLst/>
          </a:prstGeom>
          <a:ln w="3175">
            <a:solidFill>
              <a:srgbClr val="000000"/>
            </a:solidFill>
            <a:miter/>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Visual Hierarchy"/>
          <p:cNvSpPr txBox="1"/>
          <p:nvPr>
            <p:ph type="title"/>
          </p:nvPr>
        </p:nvSpPr>
        <p:spPr>
          <a:xfrm>
            <a:off x="4119562" y="339328"/>
            <a:ext cx="6278969" cy="3018235"/>
          </a:xfrm>
          <a:prstGeom prst="rect">
            <a:avLst/>
          </a:prstGeom>
        </p:spPr>
        <p:txBody>
          <a:bodyPr/>
          <a:lstStyle>
            <a:lvl1pPr>
              <a:defRPr sz="7800"/>
            </a:lvl1pPr>
          </a:lstStyle>
          <a:p>
            <a:pPr/>
            <a:r>
              <a:t>Visual Hierarchy</a:t>
            </a:r>
          </a:p>
        </p:txBody>
      </p:sp>
      <p:pic>
        <p:nvPicPr>
          <p:cNvPr id="304" name="Scan_41" descr="Scan_41"/>
          <p:cNvPicPr>
            <a:picLocks noChangeAspect="1"/>
          </p:cNvPicPr>
          <p:nvPr/>
        </p:nvPicPr>
        <p:blipFill>
          <a:blip r:embed="rId3">
            <a:extLst/>
          </a:blip>
          <a:srcRect l="4756" t="2310" r="3699" b="2310"/>
          <a:stretch>
            <a:fillRect/>
          </a:stretch>
        </p:blipFill>
        <p:spPr>
          <a:xfrm>
            <a:off x="10407946" y="-164333"/>
            <a:ext cx="8220077" cy="13716001"/>
          </a:xfrm>
          <a:prstGeom prst="rect">
            <a:avLst/>
          </a:prstGeom>
          <a:ln w="12700">
            <a:miter lim="400000"/>
          </a:ln>
        </p:spPr>
      </p:pic>
      <p:sp>
        <p:nvSpPr>
          <p:cNvPr id="305" name="Slocum et. al. 2005"/>
          <p:cNvSpPr txBox="1"/>
          <p:nvPr/>
        </p:nvSpPr>
        <p:spPr>
          <a:xfrm>
            <a:off x="3352799" y="12169432"/>
            <a:ext cx="3257551" cy="50233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spcBef>
                <a:spcPts val="1100"/>
              </a:spcBef>
              <a:defRPr sz="2400"/>
            </a:lvl1pPr>
          </a:lstStyle>
          <a:p>
            <a:pPr/>
            <a:r>
              <a:t>Slocum et. al. 2005</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Visual Variables"/>
          <p:cNvSpPr txBox="1"/>
          <p:nvPr>
            <p:ph type="title"/>
          </p:nvPr>
        </p:nvSpPr>
        <p:spPr>
          <a:prstGeom prst="rect">
            <a:avLst/>
          </a:prstGeom>
        </p:spPr>
        <p:txBody>
          <a:bodyPr/>
          <a:lstStyle>
            <a:lvl1pPr>
              <a:defRPr sz="7800"/>
            </a:lvl1pPr>
          </a:lstStyle>
          <a:p>
            <a:pPr/>
            <a:r>
              <a:t>Visual Variables</a:t>
            </a:r>
          </a:p>
        </p:txBody>
      </p:sp>
      <p:sp>
        <p:nvSpPr>
          <p:cNvPr id="310" name="Double-tap to edit"/>
          <p:cNvSpPr txBox="1"/>
          <p:nvPr>
            <p:ph type="body" idx="1"/>
          </p:nvPr>
        </p:nvSpPr>
        <p:spPr>
          <a:prstGeom prst="rect">
            <a:avLst/>
          </a:prstGeom>
        </p:spPr>
        <p:txBody>
          <a:bodyPr/>
          <a:lstStyle/>
          <a:p>
            <a:pPr/>
          </a:p>
        </p:txBody>
      </p:sp>
      <p:sp>
        <p:nvSpPr>
          <p:cNvPr id="311" name="© 2013 B. Tomaszewski"/>
          <p:cNvSpPr txBox="1"/>
          <p:nvPr/>
        </p:nvSpPr>
        <p:spPr>
          <a:xfrm>
            <a:off x="16450851" y="12074182"/>
            <a:ext cx="4789901" cy="50233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spcBef>
                <a:spcPts val="1100"/>
              </a:spcBef>
              <a:defRPr sz="2400"/>
            </a:lvl1pPr>
          </a:lstStyle>
          <a:p>
            <a:pPr/>
            <a:r>
              <a:t>© 2013 B. Tomaszewski</a:t>
            </a:r>
          </a:p>
        </p:txBody>
      </p:sp>
      <p:pic>
        <p:nvPicPr>
          <p:cNvPr id="312" name="C:\RIT\Dissertation\presentations\CRC_Press_Book\chapters\chapter_2\C2_Figures\Figure_2_26_visual_variables.png" descr="C:\RIT\Dissertation\presentations\CRC_Press_Book\chapters\chapter_2\C2_Figures\Figure_2_26_visual_variables.png"/>
          <p:cNvPicPr>
            <a:picLocks noChangeAspect="1"/>
          </p:cNvPicPr>
          <p:nvPr/>
        </p:nvPicPr>
        <p:blipFill>
          <a:blip r:embed="rId2">
            <a:extLst/>
          </a:blip>
          <a:srcRect l="2728" t="6699" r="0" b="26985"/>
          <a:stretch>
            <a:fillRect/>
          </a:stretch>
        </p:blipFill>
        <p:spPr>
          <a:xfrm>
            <a:off x="3005025" y="2481913"/>
            <a:ext cx="18374060" cy="9394523"/>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Geodatabases"/>
          <p:cNvSpPr txBox="1"/>
          <p:nvPr>
            <p:ph type="title"/>
          </p:nvPr>
        </p:nvSpPr>
        <p:spPr>
          <a:prstGeom prst="rect">
            <a:avLst/>
          </a:prstGeom>
        </p:spPr>
        <p:txBody>
          <a:bodyPr/>
          <a:lstStyle/>
          <a:p>
            <a:pPr/>
            <a:r>
              <a:t>Geodatabases</a:t>
            </a:r>
          </a:p>
        </p:txBody>
      </p:sp>
      <p:sp>
        <p:nvSpPr>
          <p:cNvPr id="171" name="Geodatabases allow for data to be stored in single database…"/>
          <p:cNvSpPr txBox="1"/>
          <p:nvPr>
            <p:ph type="body" idx="1"/>
          </p:nvPr>
        </p:nvSpPr>
        <p:spPr>
          <a:prstGeom prst="rect">
            <a:avLst/>
          </a:prstGeom>
        </p:spPr>
        <p:txBody>
          <a:bodyPr/>
          <a:lstStyle/>
          <a:p>
            <a:pPr marL="522343" indent="-522343" defTabSz="780454">
              <a:spcBef>
                <a:spcPts val="5600"/>
              </a:spcBef>
              <a:defRPr sz="4370">
                <a:effectLst>
                  <a:outerShdw sx="100000" sy="100000" kx="0" ky="0" algn="b" rotWithShape="0" blurRad="48260" dist="24130" dir="5400000">
                    <a:srgbClr val="000000"/>
                  </a:outerShdw>
                </a:effectLst>
              </a:defRPr>
            </a:pPr>
            <a:r>
              <a:t>Geodatabases allow for data to be stored in single database</a:t>
            </a:r>
          </a:p>
          <a:p>
            <a:pPr marL="522343" indent="-522343" defTabSz="780454">
              <a:spcBef>
                <a:spcPts val="5600"/>
              </a:spcBef>
              <a:defRPr sz="4370">
                <a:effectLst>
                  <a:outerShdw sx="100000" sy="100000" kx="0" ky="0" algn="b" rotWithShape="0" blurRad="48260" dist="24130" dir="5400000">
                    <a:srgbClr val="000000"/>
                  </a:outerShdw>
                </a:effectLst>
              </a:defRPr>
            </a:pPr>
            <a:r>
              <a:t>Can store tables, shapefiles, rasters, and annotation</a:t>
            </a:r>
          </a:p>
          <a:p>
            <a:pPr marL="522343" indent="-522343" defTabSz="780454">
              <a:spcBef>
                <a:spcPts val="5600"/>
              </a:spcBef>
              <a:defRPr sz="4370">
                <a:effectLst>
                  <a:outerShdw sx="100000" sy="100000" kx="0" ky="0" algn="b" rotWithShape="0" blurRad="48260" dist="24130" dir="5400000">
                    <a:srgbClr val="000000"/>
                  </a:outerShdw>
                </a:effectLst>
              </a:defRPr>
            </a:pPr>
            <a:r>
              <a:t>Allows for the storing of true curves</a:t>
            </a:r>
          </a:p>
          <a:p>
            <a:pPr marL="522343" indent="-522343" defTabSz="780454">
              <a:spcBef>
                <a:spcPts val="5600"/>
              </a:spcBef>
              <a:defRPr sz="4370">
                <a:effectLst>
                  <a:outerShdw sx="100000" sy="100000" kx="0" ky="0" algn="b" rotWithShape="0" blurRad="48260" dist="24130" dir="5400000">
                    <a:srgbClr val="000000"/>
                  </a:outerShdw>
                </a:effectLst>
              </a:defRPr>
            </a:pPr>
            <a:r>
              <a:t>In a file geodatabase there is a 2 terabyte limit per feature class</a:t>
            </a:r>
          </a:p>
          <a:p>
            <a:pPr marL="522343" indent="-522343" defTabSz="780454">
              <a:spcBef>
                <a:spcPts val="5600"/>
              </a:spcBef>
              <a:defRPr sz="4370">
                <a:effectLst>
                  <a:outerShdw sx="100000" sy="100000" kx="0" ky="0" algn="b" rotWithShape="0" blurRad="48260" dist="24130" dir="5400000">
                    <a:srgbClr val="000000"/>
                  </a:outerShdw>
                </a:effectLst>
              </a:defRPr>
            </a:pPr>
            <a:r>
              <a:t>Enterprise geodatabases have no limits</a:t>
            </a:r>
          </a:p>
          <a:p>
            <a:pPr marL="522343" indent="-522343" defTabSz="780454">
              <a:spcBef>
                <a:spcPts val="5600"/>
              </a:spcBef>
              <a:defRPr sz="4370">
                <a:effectLst>
                  <a:outerShdw sx="100000" sy="100000" kx="0" ky="0" algn="b" rotWithShape="0" blurRad="48260" dist="24130" dir="5400000">
                    <a:srgbClr val="000000"/>
                  </a:outerShdw>
                </a:effectLst>
              </a:defRPr>
            </a:pPr>
            <a:r>
              <a:t>Must be created in ArcGIS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Double-tap to edit"/>
          <p:cNvSpPr txBox="1"/>
          <p:nvPr>
            <p:ph type="title"/>
          </p:nvPr>
        </p:nvSpPr>
        <p:spPr>
          <a:prstGeom prst="rect">
            <a:avLst/>
          </a:prstGeom>
        </p:spPr>
        <p:txBody>
          <a:bodyPr/>
          <a:lstStyle/>
          <a:p>
            <a:pPr/>
          </a:p>
        </p:txBody>
      </p:sp>
      <p:sp>
        <p:nvSpPr>
          <p:cNvPr id="315" name="Color Hue - Qualitative Distinction"/>
          <p:cNvSpPr txBox="1"/>
          <p:nvPr/>
        </p:nvSpPr>
        <p:spPr>
          <a:xfrm>
            <a:off x="3047999" y="10933608"/>
            <a:ext cx="18288001" cy="132064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spcBef>
                <a:spcPts val="3300"/>
              </a:spcBef>
              <a:defRPr sz="7800"/>
            </a:lvl1pPr>
          </a:lstStyle>
          <a:p>
            <a:pPr/>
            <a:r>
              <a:t>Color Hue - Qualitative Distinction</a:t>
            </a:r>
          </a:p>
        </p:txBody>
      </p:sp>
      <p:sp>
        <p:nvSpPr>
          <p:cNvPr id="316" name="© 2013 B. Tomaszewski"/>
          <p:cNvSpPr txBox="1"/>
          <p:nvPr/>
        </p:nvSpPr>
        <p:spPr>
          <a:xfrm>
            <a:off x="3541053" y="12971119"/>
            <a:ext cx="3505633" cy="50233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400"/>
            </a:lvl1pPr>
          </a:lstStyle>
          <a:p>
            <a:pPr/>
            <a:r>
              <a:t>© 2013 B. Tomaszewski</a:t>
            </a:r>
          </a:p>
        </p:txBody>
      </p:sp>
      <p:pic>
        <p:nvPicPr>
          <p:cNvPr id="317" name="C:\RIT\Dissertation\presentations\CRC_Press_Book\chapters\chapter_2\C2_Figures\Figure_2_21_thematic_map_example_2012_elections.png" descr="C:\RIT\Dissertation\presentations\CRC_Press_Book\chapters\chapter_2\C2_Figures\Figure_2_21_thematic_map_example_2012_elections.png"/>
          <p:cNvPicPr>
            <a:picLocks noChangeAspect="1"/>
          </p:cNvPicPr>
          <p:nvPr/>
        </p:nvPicPr>
        <p:blipFill>
          <a:blip r:embed="rId2">
            <a:extLst/>
          </a:blip>
          <a:srcRect l="2391" t="3094" r="3479" b="8863"/>
          <a:stretch>
            <a:fillRect/>
          </a:stretch>
        </p:blipFill>
        <p:spPr>
          <a:xfrm>
            <a:off x="4554945" y="-1"/>
            <a:ext cx="15302983" cy="11061974"/>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9" name="C:\RIT\Dissertation\presentations\CRC_Press_Book\chapters\chapter_2\C2_Figures\Figure_2_22_thematic_map_example_choropleth.png" descr="C:\RIT\Dissertation\presentations\CRC_Press_Book\chapters\chapter_2\C2_Figures\Figure_2_22_thematic_map_example_choropleth.png"/>
          <p:cNvPicPr>
            <a:picLocks noChangeAspect="1"/>
          </p:cNvPicPr>
          <p:nvPr/>
        </p:nvPicPr>
        <p:blipFill>
          <a:blip r:embed="rId2">
            <a:extLst/>
          </a:blip>
          <a:srcRect l="0" t="17763" r="0" b="22106"/>
          <a:stretch>
            <a:fillRect/>
          </a:stretch>
        </p:blipFill>
        <p:spPr>
          <a:xfrm>
            <a:off x="3047999" y="1979105"/>
            <a:ext cx="18274765" cy="8492647"/>
          </a:xfrm>
          <a:prstGeom prst="rect">
            <a:avLst/>
          </a:prstGeom>
          <a:ln w="12700">
            <a:miter lim="400000"/>
          </a:ln>
        </p:spPr>
      </p:pic>
      <p:sp>
        <p:nvSpPr>
          <p:cNvPr id="320" name="© 2013 B. Tomaszewski"/>
          <p:cNvSpPr txBox="1"/>
          <p:nvPr/>
        </p:nvSpPr>
        <p:spPr>
          <a:xfrm>
            <a:off x="3632425" y="12371877"/>
            <a:ext cx="3505633" cy="50233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400"/>
            </a:lvl1pPr>
          </a:lstStyle>
          <a:p>
            <a:pPr/>
            <a:r>
              <a:t>© 2013 B. Tomaszewski</a:t>
            </a:r>
          </a:p>
        </p:txBody>
      </p:sp>
      <p:sp>
        <p:nvSpPr>
          <p:cNvPr id="321" name="Lightness - Quantitative Distinction"/>
          <p:cNvSpPr txBox="1"/>
          <p:nvPr/>
        </p:nvSpPr>
        <p:spPr>
          <a:xfrm>
            <a:off x="3047999" y="10751017"/>
            <a:ext cx="18288001" cy="132064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spcBef>
                <a:spcPts val="3300"/>
              </a:spcBef>
              <a:defRPr sz="7800"/>
            </a:lvl1pPr>
          </a:lstStyle>
          <a:p>
            <a:pPr/>
            <a:r>
              <a:t>Lightness - Quantitative Distinction</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3" name="C:\RIT\Dissertation\presentations\CRC_Press_Book\chapters\chapter_2\C2_Figures\Figure_2_23_thematic_map_example_proportional_symbol.png" descr="C:\RIT\Dissertation\presentations\CRC_Press_Book\chapters\chapter_2\C2_Figures\Figure_2_23_thematic_map_example_proportional_symbol.png"/>
          <p:cNvPicPr>
            <a:picLocks noChangeAspect="1"/>
          </p:cNvPicPr>
          <p:nvPr/>
        </p:nvPicPr>
        <p:blipFill>
          <a:blip r:embed="rId2">
            <a:extLst/>
          </a:blip>
          <a:stretch>
            <a:fillRect/>
          </a:stretch>
        </p:blipFill>
        <p:spPr>
          <a:xfrm>
            <a:off x="4878184" y="-1"/>
            <a:ext cx="14488949" cy="11197774"/>
          </a:xfrm>
          <a:prstGeom prst="rect">
            <a:avLst/>
          </a:prstGeom>
          <a:ln w="12700">
            <a:miter lim="400000"/>
          </a:ln>
        </p:spPr>
      </p:pic>
      <p:sp>
        <p:nvSpPr>
          <p:cNvPr id="324" name="Size - Quantitative Distinction"/>
          <p:cNvSpPr txBox="1"/>
          <p:nvPr/>
        </p:nvSpPr>
        <p:spPr>
          <a:xfrm>
            <a:off x="3047999" y="11135710"/>
            <a:ext cx="18288001" cy="132064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spcBef>
                <a:spcPts val="3300"/>
              </a:spcBef>
              <a:defRPr sz="7800"/>
            </a:lvl1pPr>
          </a:lstStyle>
          <a:p>
            <a:pPr/>
            <a:r>
              <a:t>Size - Quantitative Distinction</a:t>
            </a:r>
          </a:p>
        </p:txBody>
      </p:sp>
      <p:sp>
        <p:nvSpPr>
          <p:cNvPr id="325" name="© 2013 B. Tomaszewski"/>
          <p:cNvSpPr txBox="1"/>
          <p:nvPr/>
        </p:nvSpPr>
        <p:spPr>
          <a:xfrm>
            <a:off x="3316167" y="12697120"/>
            <a:ext cx="3505633" cy="50233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400"/>
            </a:lvl1pPr>
          </a:lstStyle>
          <a:p>
            <a:pPr/>
            <a:r>
              <a:t>© 2013 B. Tomaszewski</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Thematic Mapping"/>
          <p:cNvSpPr txBox="1"/>
          <p:nvPr>
            <p:ph type="title"/>
          </p:nvPr>
        </p:nvSpPr>
        <p:spPr>
          <a:xfrm>
            <a:off x="4119562" y="-701441"/>
            <a:ext cx="16144876" cy="3018235"/>
          </a:xfrm>
          <a:prstGeom prst="rect">
            <a:avLst/>
          </a:prstGeom>
        </p:spPr>
        <p:txBody>
          <a:bodyPr/>
          <a:lstStyle/>
          <a:p>
            <a:pPr/>
            <a:r>
              <a:t>Thematic Mapping</a:t>
            </a:r>
          </a:p>
        </p:txBody>
      </p:sp>
      <p:sp>
        <p:nvSpPr>
          <p:cNvPr id="328" name="Equal Interval…"/>
          <p:cNvSpPr txBox="1"/>
          <p:nvPr>
            <p:ph type="body" sz="half" idx="1"/>
          </p:nvPr>
        </p:nvSpPr>
        <p:spPr>
          <a:xfrm>
            <a:off x="11205521" y="3393281"/>
            <a:ext cx="9058917" cy="8947548"/>
          </a:xfrm>
          <a:prstGeom prst="rect">
            <a:avLst/>
          </a:prstGeom>
        </p:spPr>
        <p:txBody>
          <a:bodyPr/>
          <a:lstStyle/>
          <a:p>
            <a:pPr marL="621552" indent="-621552">
              <a:spcBef>
                <a:spcPts val="900"/>
              </a:spcBef>
              <a:defRPr sz="5200"/>
            </a:pPr>
            <a:r>
              <a:t>Equal Interval</a:t>
            </a:r>
          </a:p>
          <a:p>
            <a:pPr lvl="1" marL="1027952" indent="-621552">
              <a:spcBef>
                <a:spcPts val="600"/>
              </a:spcBef>
              <a:defRPr sz="5200"/>
            </a:pPr>
            <a:r>
              <a:t>Equal range of values in each class</a:t>
            </a:r>
          </a:p>
          <a:p>
            <a:pPr lvl="1" marL="788894" indent="-382494">
              <a:spcBef>
                <a:spcPts val="600"/>
              </a:spcBef>
              <a:defRPr sz="3200"/>
            </a:pPr>
            <a:r>
              <a:t>Each class will likely contain a different number of features</a:t>
            </a:r>
          </a:p>
          <a:p>
            <a:pPr lvl="1" marL="788894" indent="-382494">
              <a:spcBef>
                <a:spcPts val="600"/>
              </a:spcBef>
              <a:defRPr sz="3200"/>
            </a:pPr>
            <a:r>
              <a:t>Divide the total range of values by the number of classes (in our case, 5)</a:t>
            </a:r>
          </a:p>
          <a:p>
            <a:pPr lvl="2" marL="1171388" indent="-358588">
              <a:spcBef>
                <a:spcPts val="500"/>
              </a:spcBef>
              <a:defRPr sz="3000"/>
            </a:pPr>
            <a:r>
              <a:t>this gives you the value range of each class</a:t>
            </a:r>
          </a:p>
          <a:p>
            <a:pPr>
              <a:spcBef>
                <a:spcPts val="900"/>
              </a:spcBef>
            </a:pPr>
            <a:r>
              <a:t>Quantile (percentile)</a:t>
            </a:r>
          </a:p>
          <a:p>
            <a:pPr lvl="1" marL="1027952" indent="-621552">
              <a:spcBef>
                <a:spcPts val="800"/>
              </a:spcBef>
              <a:defRPr sz="5200"/>
            </a:pPr>
            <a:r>
              <a:t>Equal number of features in each class</a:t>
            </a:r>
          </a:p>
        </p:txBody>
      </p:sp>
      <p:pic>
        <p:nvPicPr>
          <p:cNvPr id="329" name="pa_graph_i" descr="pa_graph_i"/>
          <p:cNvPicPr>
            <a:picLocks noChangeAspect="1"/>
          </p:cNvPicPr>
          <p:nvPr/>
        </p:nvPicPr>
        <p:blipFill>
          <a:blip r:embed="rId2">
            <a:extLst/>
          </a:blip>
          <a:stretch>
            <a:fillRect/>
          </a:stretch>
        </p:blipFill>
        <p:spPr>
          <a:xfrm>
            <a:off x="3657600" y="1981199"/>
            <a:ext cx="7315200" cy="5029201"/>
          </a:xfrm>
          <a:prstGeom prst="rect">
            <a:avLst/>
          </a:prstGeom>
          <a:ln w="12700">
            <a:miter lim="400000"/>
          </a:ln>
        </p:spPr>
      </p:pic>
      <p:pic>
        <p:nvPicPr>
          <p:cNvPr id="330" name="pa_graph_p" descr="pa_graph_p"/>
          <p:cNvPicPr>
            <a:picLocks noChangeAspect="1"/>
          </p:cNvPicPr>
          <p:nvPr/>
        </p:nvPicPr>
        <p:blipFill>
          <a:blip r:embed="rId3">
            <a:extLst/>
          </a:blip>
          <a:stretch>
            <a:fillRect/>
          </a:stretch>
        </p:blipFill>
        <p:spPr>
          <a:xfrm>
            <a:off x="3657600" y="7772400"/>
            <a:ext cx="7312026" cy="4949827"/>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Natural Breaks (Jenks)"/>
          <p:cNvSpPr txBox="1"/>
          <p:nvPr>
            <p:ph type="title"/>
          </p:nvPr>
        </p:nvSpPr>
        <p:spPr>
          <a:prstGeom prst="rect">
            <a:avLst/>
          </a:prstGeom>
        </p:spPr>
        <p:txBody>
          <a:bodyPr/>
          <a:lstStyle/>
          <a:p>
            <a:pPr/>
            <a:r>
              <a:t>Natural Breaks (Jenks)</a:t>
            </a:r>
          </a:p>
        </p:txBody>
      </p:sp>
      <p:sp>
        <p:nvSpPr>
          <p:cNvPr id="333" name="Rectangle"/>
          <p:cNvSpPr/>
          <p:nvPr/>
        </p:nvSpPr>
        <p:spPr>
          <a:xfrm>
            <a:off x="5638799" y="4572000"/>
            <a:ext cx="762001" cy="8534400"/>
          </a:xfrm>
          <a:prstGeom prst="rect">
            <a:avLst/>
          </a:prstGeom>
          <a:solidFill>
            <a:srgbClr val="00CC99"/>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34" name="Rectangle"/>
          <p:cNvSpPr/>
          <p:nvPr/>
        </p:nvSpPr>
        <p:spPr>
          <a:xfrm>
            <a:off x="6705600" y="4876799"/>
            <a:ext cx="762000" cy="8229601"/>
          </a:xfrm>
          <a:prstGeom prst="rect">
            <a:avLst/>
          </a:prstGeom>
          <a:solidFill>
            <a:srgbClr val="00CC99"/>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35" name="Rectangle"/>
          <p:cNvSpPr/>
          <p:nvPr/>
        </p:nvSpPr>
        <p:spPr>
          <a:xfrm>
            <a:off x="7772400" y="7010400"/>
            <a:ext cx="762000" cy="6096000"/>
          </a:xfrm>
          <a:prstGeom prst="rect">
            <a:avLst/>
          </a:prstGeom>
          <a:solidFill>
            <a:srgbClr val="00CC99"/>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36" name="Rectangle"/>
          <p:cNvSpPr/>
          <p:nvPr/>
        </p:nvSpPr>
        <p:spPr>
          <a:xfrm>
            <a:off x="8839200" y="7162800"/>
            <a:ext cx="762000" cy="5943601"/>
          </a:xfrm>
          <a:prstGeom prst="rect">
            <a:avLst/>
          </a:prstGeom>
          <a:solidFill>
            <a:srgbClr val="00CC99"/>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37" name="Rectangle"/>
          <p:cNvSpPr/>
          <p:nvPr/>
        </p:nvSpPr>
        <p:spPr>
          <a:xfrm>
            <a:off x="9906000" y="7315200"/>
            <a:ext cx="762000" cy="5791200"/>
          </a:xfrm>
          <a:prstGeom prst="rect">
            <a:avLst/>
          </a:prstGeom>
          <a:solidFill>
            <a:srgbClr val="00CC99"/>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38" name="Rectangle"/>
          <p:cNvSpPr/>
          <p:nvPr/>
        </p:nvSpPr>
        <p:spPr>
          <a:xfrm>
            <a:off x="10972800" y="8991600"/>
            <a:ext cx="762000" cy="4114800"/>
          </a:xfrm>
          <a:prstGeom prst="rect">
            <a:avLst/>
          </a:prstGeom>
          <a:solidFill>
            <a:srgbClr val="00CC99"/>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39" name="Rectangle"/>
          <p:cNvSpPr/>
          <p:nvPr/>
        </p:nvSpPr>
        <p:spPr>
          <a:xfrm>
            <a:off x="12039600" y="9144000"/>
            <a:ext cx="762000" cy="3962400"/>
          </a:xfrm>
          <a:prstGeom prst="rect">
            <a:avLst/>
          </a:prstGeom>
          <a:solidFill>
            <a:srgbClr val="00CC99"/>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40" name="Rectangle"/>
          <p:cNvSpPr/>
          <p:nvPr/>
        </p:nvSpPr>
        <p:spPr>
          <a:xfrm>
            <a:off x="13106400" y="9296400"/>
            <a:ext cx="762000" cy="3810000"/>
          </a:xfrm>
          <a:prstGeom prst="rect">
            <a:avLst/>
          </a:prstGeom>
          <a:solidFill>
            <a:srgbClr val="00CC99"/>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41" name="Rectangle"/>
          <p:cNvSpPr/>
          <p:nvPr/>
        </p:nvSpPr>
        <p:spPr>
          <a:xfrm>
            <a:off x="14173200" y="9601199"/>
            <a:ext cx="762000" cy="3505201"/>
          </a:xfrm>
          <a:prstGeom prst="rect">
            <a:avLst/>
          </a:prstGeom>
          <a:solidFill>
            <a:srgbClr val="00CC99"/>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42" name="Rectangle"/>
          <p:cNvSpPr/>
          <p:nvPr/>
        </p:nvSpPr>
        <p:spPr>
          <a:xfrm>
            <a:off x="15087600" y="11887200"/>
            <a:ext cx="762000" cy="1219201"/>
          </a:xfrm>
          <a:prstGeom prst="rect">
            <a:avLst/>
          </a:prstGeom>
          <a:solidFill>
            <a:srgbClr val="00CC99"/>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43" name="Rectangle"/>
          <p:cNvSpPr/>
          <p:nvPr/>
        </p:nvSpPr>
        <p:spPr>
          <a:xfrm>
            <a:off x="16002000" y="12192000"/>
            <a:ext cx="762000" cy="914400"/>
          </a:xfrm>
          <a:prstGeom prst="rect">
            <a:avLst/>
          </a:prstGeom>
          <a:solidFill>
            <a:srgbClr val="00CC99"/>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44" name="Rectangle"/>
          <p:cNvSpPr/>
          <p:nvPr/>
        </p:nvSpPr>
        <p:spPr>
          <a:xfrm>
            <a:off x="16916400" y="12252325"/>
            <a:ext cx="762000" cy="854075"/>
          </a:xfrm>
          <a:prstGeom prst="rect">
            <a:avLst/>
          </a:prstGeom>
          <a:solidFill>
            <a:srgbClr val="00CC99"/>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45" name="Rectangle"/>
          <p:cNvSpPr/>
          <p:nvPr/>
        </p:nvSpPr>
        <p:spPr>
          <a:xfrm>
            <a:off x="3657600" y="914399"/>
            <a:ext cx="762000" cy="12192001"/>
          </a:xfrm>
          <a:prstGeom prst="rect">
            <a:avLst/>
          </a:prstGeom>
          <a:solidFill>
            <a:srgbClr val="00CC99"/>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46" name="Rectangle"/>
          <p:cNvSpPr/>
          <p:nvPr/>
        </p:nvSpPr>
        <p:spPr>
          <a:xfrm>
            <a:off x="4571999" y="3962400"/>
            <a:ext cx="762001" cy="9144000"/>
          </a:xfrm>
          <a:prstGeom prst="rect">
            <a:avLst/>
          </a:prstGeom>
          <a:solidFill>
            <a:srgbClr val="00CC99"/>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47" name="Rectangle"/>
          <p:cNvSpPr/>
          <p:nvPr/>
        </p:nvSpPr>
        <p:spPr>
          <a:xfrm>
            <a:off x="17830800" y="12496800"/>
            <a:ext cx="762000" cy="609601"/>
          </a:xfrm>
          <a:prstGeom prst="rect">
            <a:avLst/>
          </a:prstGeom>
          <a:solidFill>
            <a:srgbClr val="00CC99"/>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48" name="Rectangle"/>
          <p:cNvSpPr/>
          <p:nvPr/>
        </p:nvSpPr>
        <p:spPr>
          <a:xfrm>
            <a:off x="18745200" y="12509500"/>
            <a:ext cx="762000" cy="596900"/>
          </a:xfrm>
          <a:prstGeom prst="rect">
            <a:avLst/>
          </a:prstGeom>
          <a:solidFill>
            <a:srgbClr val="00CC99"/>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49" name="Rectangle"/>
          <p:cNvSpPr/>
          <p:nvPr/>
        </p:nvSpPr>
        <p:spPr>
          <a:xfrm>
            <a:off x="19659600" y="12509500"/>
            <a:ext cx="762000" cy="596900"/>
          </a:xfrm>
          <a:prstGeom prst="rect">
            <a:avLst/>
          </a:prstGeom>
          <a:solidFill>
            <a:srgbClr val="00CC99"/>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Rectangle"/>
          <p:cNvSpPr/>
          <p:nvPr/>
        </p:nvSpPr>
        <p:spPr>
          <a:xfrm>
            <a:off x="5638799" y="4572000"/>
            <a:ext cx="762001" cy="8534400"/>
          </a:xfrm>
          <a:prstGeom prst="rect">
            <a:avLst/>
          </a:prstGeom>
          <a:solidFill>
            <a:srgbClr val="FFCC00"/>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52" name="Rectangle"/>
          <p:cNvSpPr/>
          <p:nvPr/>
        </p:nvSpPr>
        <p:spPr>
          <a:xfrm>
            <a:off x="6705600" y="4876799"/>
            <a:ext cx="762000" cy="8229601"/>
          </a:xfrm>
          <a:prstGeom prst="rect">
            <a:avLst/>
          </a:prstGeom>
          <a:solidFill>
            <a:srgbClr val="FFCC00"/>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53" name="Rectangle"/>
          <p:cNvSpPr/>
          <p:nvPr/>
        </p:nvSpPr>
        <p:spPr>
          <a:xfrm>
            <a:off x="7772400" y="7010400"/>
            <a:ext cx="762000" cy="6096000"/>
          </a:xfrm>
          <a:prstGeom prst="rect">
            <a:avLst/>
          </a:prstGeom>
          <a:solidFill>
            <a:srgbClr val="0000FF"/>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54" name="Rectangle"/>
          <p:cNvSpPr/>
          <p:nvPr/>
        </p:nvSpPr>
        <p:spPr>
          <a:xfrm>
            <a:off x="8839200" y="7162800"/>
            <a:ext cx="762000" cy="5943601"/>
          </a:xfrm>
          <a:prstGeom prst="rect">
            <a:avLst/>
          </a:prstGeom>
          <a:solidFill>
            <a:srgbClr val="0000FF"/>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55" name="Rectangle"/>
          <p:cNvSpPr/>
          <p:nvPr/>
        </p:nvSpPr>
        <p:spPr>
          <a:xfrm>
            <a:off x="9906000" y="7315200"/>
            <a:ext cx="762000" cy="5791200"/>
          </a:xfrm>
          <a:prstGeom prst="rect">
            <a:avLst/>
          </a:prstGeom>
          <a:solidFill>
            <a:srgbClr val="0000FF"/>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56" name="Rectangle"/>
          <p:cNvSpPr/>
          <p:nvPr/>
        </p:nvSpPr>
        <p:spPr>
          <a:xfrm>
            <a:off x="10972800" y="8991600"/>
            <a:ext cx="762000" cy="4114800"/>
          </a:xfrm>
          <a:prstGeom prst="rect">
            <a:avLst/>
          </a:prstGeom>
          <a:solidFill>
            <a:srgbClr val="00CC99"/>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57" name="Rectangle"/>
          <p:cNvSpPr/>
          <p:nvPr/>
        </p:nvSpPr>
        <p:spPr>
          <a:xfrm>
            <a:off x="12039600" y="9144000"/>
            <a:ext cx="762000" cy="3962400"/>
          </a:xfrm>
          <a:prstGeom prst="rect">
            <a:avLst/>
          </a:prstGeom>
          <a:solidFill>
            <a:srgbClr val="00CC99"/>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58" name="Rectangle"/>
          <p:cNvSpPr/>
          <p:nvPr/>
        </p:nvSpPr>
        <p:spPr>
          <a:xfrm>
            <a:off x="13106400" y="9296400"/>
            <a:ext cx="762000" cy="3810000"/>
          </a:xfrm>
          <a:prstGeom prst="rect">
            <a:avLst/>
          </a:prstGeom>
          <a:solidFill>
            <a:srgbClr val="00CC99"/>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59" name="Rectangle"/>
          <p:cNvSpPr/>
          <p:nvPr/>
        </p:nvSpPr>
        <p:spPr>
          <a:xfrm>
            <a:off x="14173200" y="9601199"/>
            <a:ext cx="762000" cy="3505201"/>
          </a:xfrm>
          <a:prstGeom prst="rect">
            <a:avLst/>
          </a:prstGeom>
          <a:solidFill>
            <a:srgbClr val="00CC99"/>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60" name="Rectangle"/>
          <p:cNvSpPr/>
          <p:nvPr/>
        </p:nvSpPr>
        <p:spPr>
          <a:xfrm>
            <a:off x="15087600" y="11887200"/>
            <a:ext cx="762000" cy="1219201"/>
          </a:xfrm>
          <a:prstGeom prst="rect">
            <a:avLst/>
          </a:prstGeom>
          <a:solidFill>
            <a:srgbClr val="993366"/>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61" name="Rectangle"/>
          <p:cNvSpPr/>
          <p:nvPr/>
        </p:nvSpPr>
        <p:spPr>
          <a:xfrm>
            <a:off x="16002000" y="12192000"/>
            <a:ext cx="762000" cy="914400"/>
          </a:xfrm>
          <a:prstGeom prst="rect">
            <a:avLst/>
          </a:prstGeom>
          <a:solidFill>
            <a:srgbClr val="993366"/>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62" name="Rectangle"/>
          <p:cNvSpPr/>
          <p:nvPr/>
        </p:nvSpPr>
        <p:spPr>
          <a:xfrm>
            <a:off x="16916400" y="12252325"/>
            <a:ext cx="762000" cy="854075"/>
          </a:xfrm>
          <a:prstGeom prst="rect">
            <a:avLst/>
          </a:prstGeom>
          <a:solidFill>
            <a:srgbClr val="993366"/>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63" name="Rectangle"/>
          <p:cNvSpPr/>
          <p:nvPr/>
        </p:nvSpPr>
        <p:spPr>
          <a:xfrm>
            <a:off x="3657600" y="914399"/>
            <a:ext cx="762000" cy="12192001"/>
          </a:xfrm>
          <a:prstGeom prst="rect">
            <a:avLst/>
          </a:prstGeom>
          <a:solidFill>
            <a:srgbClr val="FF0000"/>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64" name="Rectangle"/>
          <p:cNvSpPr/>
          <p:nvPr/>
        </p:nvSpPr>
        <p:spPr>
          <a:xfrm>
            <a:off x="4571999" y="3962400"/>
            <a:ext cx="762001" cy="9144000"/>
          </a:xfrm>
          <a:prstGeom prst="rect">
            <a:avLst/>
          </a:prstGeom>
          <a:solidFill>
            <a:srgbClr val="FFCC00"/>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65" name="Rectangle"/>
          <p:cNvSpPr/>
          <p:nvPr/>
        </p:nvSpPr>
        <p:spPr>
          <a:xfrm>
            <a:off x="17830800" y="12496800"/>
            <a:ext cx="762000" cy="609601"/>
          </a:xfrm>
          <a:prstGeom prst="rect">
            <a:avLst/>
          </a:prstGeom>
          <a:solidFill>
            <a:srgbClr val="993366"/>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66" name="Rectangle"/>
          <p:cNvSpPr/>
          <p:nvPr/>
        </p:nvSpPr>
        <p:spPr>
          <a:xfrm>
            <a:off x="18745200" y="12509500"/>
            <a:ext cx="762000" cy="596900"/>
          </a:xfrm>
          <a:prstGeom prst="rect">
            <a:avLst/>
          </a:prstGeom>
          <a:solidFill>
            <a:srgbClr val="993366"/>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67" name="Rectangle"/>
          <p:cNvSpPr/>
          <p:nvPr/>
        </p:nvSpPr>
        <p:spPr>
          <a:xfrm>
            <a:off x="19659600" y="12509500"/>
            <a:ext cx="762000" cy="596900"/>
          </a:xfrm>
          <a:prstGeom prst="rect">
            <a:avLst/>
          </a:prstGeom>
          <a:solidFill>
            <a:srgbClr val="993366"/>
          </a:solidFill>
          <a:ln w="12700">
            <a:solidFill>
              <a:srgbClr val="000000"/>
            </a:solidFill>
            <a:miter/>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368" name="Natural Breaks (Jenks)"/>
          <p:cNvSpPr txBox="1"/>
          <p:nvPr>
            <p:ph type="title" idx="4294967295"/>
          </p:nvPr>
        </p:nvSpPr>
        <p:spPr>
          <a:xfrm>
            <a:off x="4119562" y="339328"/>
            <a:ext cx="16144876" cy="3018235"/>
          </a:xfrm>
          <a:prstGeom prst="rect">
            <a:avLst/>
          </a:prstGeom>
        </p:spPr>
        <p:txBody>
          <a:bodyPr lIns="71437" tIns="71437" rIns="71437" bIns="71437"/>
          <a:lstStyle>
            <a:lvl1pPr defTabSz="821531"/>
          </a:lstStyle>
          <a:p>
            <a:pPr/>
            <a:r>
              <a:t>Natural Breaks (Jenks)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Comparison of equal interval, quantile and Jenks"/>
          <p:cNvSpPr txBox="1"/>
          <p:nvPr>
            <p:ph type="title"/>
          </p:nvPr>
        </p:nvSpPr>
        <p:spPr>
          <a:xfrm>
            <a:off x="4119562" y="-446485"/>
            <a:ext cx="16144876" cy="3018235"/>
          </a:xfrm>
          <a:prstGeom prst="rect">
            <a:avLst/>
          </a:prstGeom>
        </p:spPr>
        <p:txBody>
          <a:bodyPr/>
          <a:lstStyle>
            <a:lvl1pPr>
              <a:defRPr sz="4600"/>
            </a:lvl1pPr>
          </a:lstStyle>
          <a:p>
            <a:pPr/>
            <a:r>
              <a:t>Comparison of equal interval, quantile and Jenks</a:t>
            </a:r>
          </a:p>
        </p:txBody>
      </p:sp>
      <p:pic>
        <p:nvPicPr>
          <p:cNvPr id="371" name="image33.png" descr="image33.png"/>
          <p:cNvPicPr>
            <a:picLocks noChangeAspect="1"/>
          </p:cNvPicPr>
          <p:nvPr/>
        </p:nvPicPr>
        <p:blipFill>
          <a:blip r:embed="rId3">
            <a:extLst/>
          </a:blip>
          <a:stretch>
            <a:fillRect/>
          </a:stretch>
        </p:blipFill>
        <p:spPr>
          <a:xfrm>
            <a:off x="3352799" y="1676399"/>
            <a:ext cx="8686802" cy="5851528"/>
          </a:xfrm>
          <a:prstGeom prst="rect">
            <a:avLst/>
          </a:prstGeom>
          <a:ln w="12700">
            <a:miter lim="400000"/>
          </a:ln>
        </p:spPr>
      </p:pic>
      <p:pic>
        <p:nvPicPr>
          <p:cNvPr id="372" name="image34.png" descr="image34.png"/>
          <p:cNvPicPr>
            <a:picLocks noChangeAspect="1"/>
          </p:cNvPicPr>
          <p:nvPr/>
        </p:nvPicPr>
        <p:blipFill>
          <a:blip r:embed="rId4">
            <a:extLst/>
          </a:blip>
          <a:stretch>
            <a:fillRect/>
          </a:stretch>
        </p:blipFill>
        <p:spPr>
          <a:xfrm>
            <a:off x="12344400" y="1676399"/>
            <a:ext cx="8686801" cy="5851528"/>
          </a:xfrm>
          <a:prstGeom prst="rect">
            <a:avLst/>
          </a:prstGeom>
          <a:ln w="12700">
            <a:miter lim="400000"/>
          </a:ln>
        </p:spPr>
      </p:pic>
      <p:pic>
        <p:nvPicPr>
          <p:cNvPr id="373" name="image35.png" descr="image35.png"/>
          <p:cNvPicPr>
            <a:picLocks noChangeAspect="1"/>
          </p:cNvPicPr>
          <p:nvPr/>
        </p:nvPicPr>
        <p:blipFill>
          <a:blip r:embed="rId5">
            <a:extLst/>
          </a:blip>
          <a:stretch>
            <a:fillRect/>
          </a:stretch>
        </p:blipFill>
        <p:spPr>
          <a:xfrm>
            <a:off x="7772400" y="7772400"/>
            <a:ext cx="8839200" cy="5800727"/>
          </a:xfrm>
          <a:prstGeom prst="rect">
            <a:avLst/>
          </a:prstGeom>
          <a:ln w="12700">
            <a:miter lim="400000"/>
          </a:ln>
        </p:spPr>
      </p:pic>
      <p:sp>
        <p:nvSpPr>
          <p:cNvPr id="374" name="Equal interval"/>
          <p:cNvSpPr txBox="1"/>
          <p:nvPr/>
        </p:nvSpPr>
        <p:spPr>
          <a:xfrm>
            <a:off x="3047999" y="6287033"/>
            <a:ext cx="4572001" cy="83713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spcBef>
                <a:spcPts val="2000"/>
              </a:spcBef>
              <a:defRPr sz="4600"/>
            </a:lvl1pPr>
          </a:lstStyle>
          <a:p>
            <a:pPr/>
            <a:r>
              <a:t>Equal interval</a:t>
            </a:r>
          </a:p>
        </p:txBody>
      </p:sp>
      <p:sp>
        <p:nvSpPr>
          <p:cNvPr id="375" name="Quantile"/>
          <p:cNvSpPr txBox="1"/>
          <p:nvPr/>
        </p:nvSpPr>
        <p:spPr>
          <a:xfrm>
            <a:off x="12344400" y="6287033"/>
            <a:ext cx="3810000" cy="83713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spcBef>
                <a:spcPts val="2000"/>
              </a:spcBef>
              <a:defRPr sz="4600"/>
            </a:lvl1pPr>
          </a:lstStyle>
          <a:p>
            <a:pPr/>
            <a:r>
              <a:t>Quantile</a:t>
            </a:r>
          </a:p>
        </p:txBody>
      </p:sp>
      <p:sp>
        <p:nvSpPr>
          <p:cNvPr id="376" name="Jenks"/>
          <p:cNvSpPr txBox="1"/>
          <p:nvPr/>
        </p:nvSpPr>
        <p:spPr>
          <a:xfrm>
            <a:off x="7924800" y="12383033"/>
            <a:ext cx="2895600" cy="83713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spcBef>
                <a:spcPts val="2000"/>
              </a:spcBef>
              <a:defRPr sz="4600"/>
            </a:lvl1pPr>
          </a:lstStyle>
          <a:p>
            <a:pPr/>
            <a:r>
              <a:t>Jenks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Picking Colors"/>
          <p:cNvSpPr txBox="1"/>
          <p:nvPr>
            <p:ph type="title"/>
          </p:nvPr>
        </p:nvSpPr>
        <p:spPr>
          <a:prstGeom prst="rect">
            <a:avLst/>
          </a:prstGeom>
        </p:spPr>
        <p:txBody>
          <a:bodyPr/>
          <a:lstStyle/>
          <a:p>
            <a:pPr/>
            <a:r>
              <a:t>Picking Colors</a:t>
            </a:r>
          </a:p>
        </p:txBody>
      </p:sp>
      <p:sp>
        <p:nvSpPr>
          <p:cNvPr id="381" name="Lots of things to take into consideration with your map color schemes…"/>
          <p:cNvSpPr txBox="1"/>
          <p:nvPr>
            <p:ph type="body" idx="1"/>
          </p:nvPr>
        </p:nvSpPr>
        <p:spPr>
          <a:prstGeom prst="rect">
            <a:avLst/>
          </a:prstGeom>
        </p:spPr>
        <p:txBody>
          <a:bodyPr/>
          <a:lstStyle/>
          <a:p>
            <a:pPr marL="478356" indent="-478356" defTabSz="714732">
              <a:spcBef>
                <a:spcPts val="5100"/>
              </a:spcBef>
              <a:defRPr sz="4002">
                <a:effectLst>
                  <a:outerShdw sx="100000" sy="100000" kx="0" ky="0" algn="b" rotWithShape="0" blurRad="44196" dist="22098" dir="5400000">
                    <a:srgbClr val="000000"/>
                  </a:outerShdw>
                </a:effectLst>
              </a:defRPr>
            </a:pPr>
            <a:r>
              <a:t>Lots of things to take into consideration with your map color schemes</a:t>
            </a:r>
          </a:p>
          <a:p>
            <a:pPr marL="478356" indent="-478356" defTabSz="714732">
              <a:spcBef>
                <a:spcPts val="5100"/>
              </a:spcBef>
              <a:defRPr sz="4002">
                <a:effectLst>
                  <a:outerShdw sx="100000" sy="100000" kx="0" ky="0" algn="b" rotWithShape="0" blurRad="44196" dist="22098" dir="5400000">
                    <a:srgbClr val="000000"/>
                  </a:outerShdw>
                </a:effectLst>
              </a:defRPr>
            </a:pPr>
            <a:r>
              <a:t>Main one is the audience and what you are trying to tell</a:t>
            </a:r>
          </a:p>
          <a:p>
            <a:pPr marL="478356" indent="-478356" defTabSz="714732">
              <a:spcBef>
                <a:spcPts val="5100"/>
              </a:spcBef>
              <a:defRPr sz="4002">
                <a:effectLst>
                  <a:outerShdw sx="100000" sy="100000" kx="0" ky="0" algn="b" rotWithShape="0" blurRad="44196" dist="22098" dir="5400000">
                    <a:srgbClr val="000000"/>
                  </a:outerShdw>
                </a:effectLst>
              </a:defRPr>
            </a:pPr>
            <a:r>
              <a:t>ArcGIS Symbology Templates are a good place to start</a:t>
            </a:r>
          </a:p>
          <a:p>
            <a:pPr marL="478356" indent="-478356" defTabSz="714732">
              <a:spcBef>
                <a:spcPts val="5100"/>
              </a:spcBef>
              <a:defRPr sz="4002">
                <a:effectLst>
                  <a:outerShdw sx="100000" sy="100000" kx="0" ky="0" algn="b" rotWithShape="0" blurRad="44196" dist="22098" dir="5400000">
                    <a:srgbClr val="000000"/>
                  </a:outerShdw>
                </a:effectLst>
              </a:defRPr>
            </a:pPr>
            <a:r>
              <a:t>For more advanced ideas there is the </a:t>
            </a:r>
            <a:r>
              <a:rPr u="sng">
                <a:hlinkClick r:id="rId2" invalidUrl="" action="" tgtFrame="" tooltip="" history="1" highlightClick="0" endSnd="0"/>
              </a:rPr>
              <a:t>colorbrewer2.org</a:t>
            </a:r>
            <a:r>
              <a:t> web site</a:t>
            </a:r>
          </a:p>
          <a:p>
            <a:pPr lvl="1" marL="831924" indent="-478356" defTabSz="714732">
              <a:spcBef>
                <a:spcPts val="5100"/>
              </a:spcBef>
              <a:defRPr sz="4002">
                <a:effectLst>
                  <a:outerShdw sx="100000" sy="100000" kx="0" ky="0" algn="b" rotWithShape="0" blurRad="44196" dist="22098" dir="5400000">
                    <a:srgbClr val="000000"/>
                  </a:outerShdw>
                </a:effectLst>
              </a:defRPr>
            </a:pPr>
            <a:r>
              <a:t>Gives you colors and ramps to fit a variety of different use cases</a:t>
            </a:r>
          </a:p>
          <a:p>
            <a:pPr lvl="1" marL="831924" indent="-478356" defTabSz="714732">
              <a:spcBef>
                <a:spcPts val="5100"/>
              </a:spcBef>
              <a:defRPr sz="4002">
                <a:effectLst>
                  <a:outerShdw sx="100000" sy="100000" kx="0" ky="0" algn="b" rotWithShape="0" blurRad="44196" dist="22098" dir="5400000">
                    <a:srgbClr val="000000"/>
                  </a:outerShdw>
                </a:effectLst>
              </a:defRPr>
            </a:pPr>
            <a:r>
              <a:t>Can pick colorblind safe, print friendly, or photocopy safe schemes</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Working With Layouts"/>
          <p:cNvSpPr txBox="1"/>
          <p:nvPr>
            <p:ph type="title"/>
          </p:nvPr>
        </p:nvSpPr>
        <p:spPr>
          <a:prstGeom prst="rect">
            <a:avLst/>
          </a:prstGeom>
        </p:spPr>
        <p:txBody>
          <a:bodyPr/>
          <a:lstStyle/>
          <a:p>
            <a:pPr/>
            <a:r>
              <a:t>Working With Layouts</a:t>
            </a:r>
          </a:p>
        </p:txBody>
      </p:sp>
      <p:sp>
        <p:nvSpPr>
          <p:cNvPr id="384" name="What maps do?…"/>
          <p:cNvSpPr txBox="1"/>
          <p:nvPr>
            <p:ph type="body" idx="1"/>
          </p:nvPr>
        </p:nvSpPr>
        <p:spPr>
          <a:prstGeom prst="rect">
            <a:avLst/>
          </a:prstGeom>
        </p:spPr>
        <p:txBody>
          <a:bodyPr/>
          <a:lstStyle/>
          <a:p>
            <a:pPr marL="555082" indent="-555082">
              <a:defRPr sz="5600"/>
            </a:pPr>
            <a:r>
              <a:t>What maps do?</a:t>
            </a:r>
          </a:p>
          <a:p>
            <a:pPr lvl="1" marL="961482" indent="-555082">
              <a:defRPr sz="5600"/>
            </a:pPr>
            <a:r>
              <a:t>maps convey geographic information</a:t>
            </a:r>
          </a:p>
          <a:p>
            <a:pPr lvl="1" marL="961482" indent="-555082">
              <a:defRPr sz="5600"/>
            </a:pPr>
            <a:r>
              <a:t>highlight geographic relationships</a:t>
            </a:r>
          </a:p>
          <a:p>
            <a:pPr lvl="1" marL="961482" indent="-555082">
              <a:defRPr sz="5600"/>
            </a:pPr>
            <a:r>
              <a:t>present analysis results</a:t>
            </a:r>
          </a:p>
          <a:p>
            <a:pPr lvl="1" marL="961482" indent="-555082">
              <a:defRPr sz="5600"/>
            </a:pPr>
            <a:r>
              <a:t>guide people to a location</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Working With Layouts"/>
          <p:cNvSpPr txBox="1"/>
          <p:nvPr>
            <p:ph type="title"/>
          </p:nvPr>
        </p:nvSpPr>
        <p:spPr>
          <a:prstGeom prst="rect">
            <a:avLst/>
          </a:prstGeom>
        </p:spPr>
        <p:txBody>
          <a:bodyPr/>
          <a:lstStyle/>
          <a:p>
            <a:pPr/>
            <a:r>
              <a:t>Working With Layouts</a:t>
            </a:r>
          </a:p>
        </p:txBody>
      </p:sp>
      <p:sp>
        <p:nvSpPr>
          <p:cNvPr id="387" name="Things to consider when making a map…"/>
          <p:cNvSpPr txBox="1"/>
          <p:nvPr>
            <p:ph type="body" idx="1"/>
          </p:nvPr>
        </p:nvSpPr>
        <p:spPr>
          <a:prstGeom prst="rect">
            <a:avLst/>
          </a:prstGeom>
        </p:spPr>
        <p:txBody>
          <a:bodyPr/>
          <a:lstStyle/>
          <a:p>
            <a:pPr marL="561219" indent="-561219">
              <a:defRPr sz="5800"/>
            </a:pPr>
            <a:r>
              <a:t>Things to consider when making a map</a:t>
            </a:r>
          </a:p>
          <a:p>
            <a:pPr lvl="1" marL="967619" indent="-561219">
              <a:defRPr sz="5800"/>
            </a:pPr>
            <a:r>
              <a:t>how and where it will be presented</a:t>
            </a:r>
          </a:p>
          <a:p>
            <a:pPr lvl="1" marL="967619" indent="-561219">
              <a:defRPr sz="5800"/>
            </a:pPr>
            <a:r>
              <a:t>who is the intended audience</a:t>
            </a:r>
          </a:p>
          <a:p>
            <a:pPr lvl="1" marL="967619" indent="-561219">
              <a:defRPr sz="5800"/>
            </a:pPr>
            <a:r>
              <a:t>reality and the need to generalize</a:t>
            </a:r>
          </a:p>
          <a:p>
            <a:pPr lvl="1" marL="967619" indent="-561219">
              <a:defRPr sz="5800"/>
            </a:pPr>
            <a:r>
              <a:t>scale and technical limits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What is a Geodatabase?"/>
          <p:cNvSpPr txBox="1"/>
          <p:nvPr>
            <p:ph type="title"/>
          </p:nvPr>
        </p:nvSpPr>
        <p:spPr>
          <a:xfrm>
            <a:off x="4119562" y="339328"/>
            <a:ext cx="16144876" cy="1375768"/>
          </a:xfrm>
          <a:prstGeom prst="rect">
            <a:avLst/>
          </a:prstGeom>
        </p:spPr>
        <p:txBody>
          <a:bodyPr/>
          <a:lstStyle>
            <a:lvl1pPr defTabSz="739378">
              <a:defRPr sz="8100">
                <a:effectLst>
                  <a:outerShdw sx="100000" sy="100000" kx="0" ky="0" algn="b" rotWithShape="0" blurRad="45720" dist="22860" dir="5400000">
                    <a:srgbClr val="000000"/>
                  </a:outerShdw>
                </a:effectLst>
              </a:defRPr>
            </a:lvl1pPr>
          </a:lstStyle>
          <a:p>
            <a:pPr/>
            <a:r>
              <a:t>What is a Geodatabase?</a:t>
            </a:r>
          </a:p>
        </p:txBody>
      </p:sp>
      <p:pic>
        <p:nvPicPr>
          <p:cNvPr id="174" name="http://www.esri.com/news/arcnews/winter0809articles/winter0809gifs/p1p2-lg.jpg" descr="http://www.esri.com/news/arcnews/winter0809articles/winter0809gifs/p1p2-lg.jpg"/>
          <p:cNvPicPr>
            <a:picLocks noChangeAspect="1"/>
          </p:cNvPicPr>
          <p:nvPr/>
        </p:nvPicPr>
        <p:blipFill>
          <a:blip r:embed="rId2">
            <a:extLst/>
          </a:blip>
          <a:stretch>
            <a:fillRect/>
          </a:stretch>
        </p:blipFill>
        <p:spPr>
          <a:xfrm>
            <a:off x="3885243" y="1589541"/>
            <a:ext cx="17145001" cy="11163304"/>
          </a:xfrm>
          <a:prstGeom prst="rect">
            <a:avLst/>
          </a:prstGeom>
          <a:ln w="12700">
            <a:miter lim="400000"/>
          </a:ln>
        </p:spPr>
      </p:pic>
      <p:sp>
        <p:nvSpPr>
          <p:cNvPr id="175" name="http://www.esri.com/news/arcnews/winter0809articles/winter0809gifs/p1p2-lg.jpg"/>
          <p:cNvSpPr txBox="1"/>
          <p:nvPr/>
        </p:nvSpPr>
        <p:spPr>
          <a:xfrm>
            <a:off x="7419583" y="12870101"/>
            <a:ext cx="9144001" cy="35362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1400"/>
            </a:lvl1pPr>
          </a:lstStyle>
          <a:p>
            <a:pPr/>
            <a:r>
              <a:t>http://www.esri.com/news/arcnews/winter0809articles/winter0809gifs/p1p2-lg.jpg</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Gretchen Peterson’s Map Evaluation Checklist"/>
          <p:cNvSpPr txBox="1"/>
          <p:nvPr>
            <p:ph type="title"/>
          </p:nvPr>
        </p:nvSpPr>
        <p:spPr>
          <a:prstGeom prst="rect">
            <a:avLst/>
          </a:prstGeom>
        </p:spPr>
        <p:txBody>
          <a:bodyPr/>
          <a:lstStyle>
            <a:lvl1pPr defTabSz="780454">
              <a:defRPr sz="8550">
                <a:effectLst>
                  <a:outerShdw sx="100000" sy="100000" kx="0" ky="0" algn="b" rotWithShape="0" blurRad="48260" dist="24130" dir="5400000">
                    <a:srgbClr val="000000"/>
                  </a:outerShdw>
                </a:effectLst>
              </a:defRPr>
            </a:lvl1pPr>
          </a:lstStyle>
          <a:p>
            <a:pPr/>
            <a:r>
              <a:t>Gretchen Peterson’s Map Evaluation Checklist</a:t>
            </a:r>
            <a:endParaRPr b="0" sz="1520">
              <a:solidFill>
                <a:srgbClr val="000000"/>
              </a:solidFill>
            </a:endParaRPr>
          </a:p>
        </p:txBody>
      </p:sp>
      <p:pic>
        <p:nvPicPr>
          <p:cNvPr id="390" name="Image" descr="Image"/>
          <p:cNvPicPr>
            <a:picLocks noChangeAspect="1"/>
          </p:cNvPicPr>
          <p:nvPr/>
        </p:nvPicPr>
        <p:blipFill>
          <a:blip r:embed="rId2">
            <a:extLst/>
          </a:blip>
          <a:stretch>
            <a:fillRect/>
          </a:stretch>
        </p:blipFill>
        <p:spPr>
          <a:xfrm>
            <a:off x="3219016" y="3819223"/>
            <a:ext cx="5893595" cy="8661798"/>
          </a:xfrm>
          <a:prstGeom prst="rect">
            <a:avLst/>
          </a:prstGeom>
          <a:ln w="12700">
            <a:miter lim="400000"/>
          </a:ln>
        </p:spPr>
      </p:pic>
      <p:pic>
        <p:nvPicPr>
          <p:cNvPr id="391" name="Image" descr="Image"/>
          <p:cNvPicPr>
            <a:picLocks noChangeAspect="1"/>
          </p:cNvPicPr>
          <p:nvPr/>
        </p:nvPicPr>
        <p:blipFill>
          <a:blip r:embed="rId3">
            <a:extLst/>
          </a:blip>
          <a:stretch>
            <a:fillRect/>
          </a:stretch>
        </p:blipFill>
        <p:spPr>
          <a:xfrm>
            <a:off x="9298781" y="3344385"/>
            <a:ext cx="5786438" cy="10144126"/>
          </a:xfrm>
          <a:prstGeom prst="rect">
            <a:avLst/>
          </a:prstGeom>
          <a:ln w="12700">
            <a:miter lim="400000"/>
          </a:ln>
        </p:spPr>
      </p:pic>
      <p:pic>
        <p:nvPicPr>
          <p:cNvPr id="392" name="Image" descr="Image"/>
          <p:cNvPicPr>
            <a:picLocks noChangeAspect="1"/>
          </p:cNvPicPr>
          <p:nvPr/>
        </p:nvPicPr>
        <p:blipFill>
          <a:blip r:embed="rId4">
            <a:extLst/>
          </a:blip>
          <a:stretch>
            <a:fillRect/>
          </a:stretch>
        </p:blipFill>
        <p:spPr>
          <a:xfrm>
            <a:off x="15271388" y="6143625"/>
            <a:ext cx="5911454" cy="3464719"/>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4" name="GIS_cartography_poster.jpg" descr="GIS_cartography_poster.jpg"/>
          <p:cNvPicPr>
            <a:picLocks noChangeAspect="1"/>
          </p:cNvPicPr>
          <p:nvPr/>
        </p:nvPicPr>
        <p:blipFill>
          <a:blip r:embed="rId2">
            <a:extLst/>
          </a:blip>
          <a:stretch>
            <a:fillRect/>
          </a:stretch>
        </p:blipFill>
        <p:spPr>
          <a:xfrm>
            <a:off x="7048500" y="-1"/>
            <a:ext cx="10287000" cy="13716001"/>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Things to Watch For"/>
          <p:cNvSpPr txBox="1"/>
          <p:nvPr>
            <p:ph type="title"/>
          </p:nvPr>
        </p:nvSpPr>
        <p:spPr>
          <a:prstGeom prst="rect">
            <a:avLst/>
          </a:prstGeom>
        </p:spPr>
        <p:txBody>
          <a:bodyPr/>
          <a:lstStyle>
            <a:lvl1pPr>
              <a:defRPr sz="7800"/>
            </a:lvl1pPr>
          </a:lstStyle>
          <a:p>
            <a:pPr/>
            <a:r>
              <a:t>Things to Watch For</a:t>
            </a:r>
          </a:p>
        </p:txBody>
      </p:sp>
      <p:sp>
        <p:nvSpPr>
          <p:cNvPr id="397" name="remove_underscores_from_titles_they_look_funny"/>
          <p:cNvSpPr txBox="1"/>
          <p:nvPr/>
        </p:nvSpPr>
        <p:spPr>
          <a:xfrm>
            <a:off x="4354365" y="4498562"/>
            <a:ext cx="9506433" cy="62639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lvl1pPr>
          </a:lstStyle>
          <a:p>
            <a:pPr/>
            <a:r>
              <a:t>remove_underscores_from_titles_they_look_funny</a:t>
            </a:r>
          </a:p>
        </p:txBody>
      </p:sp>
      <p:pic>
        <p:nvPicPr>
          <p:cNvPr id="398" name="image36.png" descr="image36.png"/>
          <p:cNvPicPr>
            <a:picLocks noChangeAspect="1"/>
          </p:cNvPicPr>
          <p:nvPr/>
        </p:nvPicPr>
        <p:blipFill>
          <a:blip r:embed="rId2">
            <a:extLst/>
          </a:blip>
          <a:srcRect l="0" t="13860" r="6273" b="15648"/>
          <a:stretch>
            <a:fillRect/>
          </a:stretch>
        </p:blipFill>
        <p:spPr>
          <a:xfrm>
            <a:off x="15303500" y="4060825"/>
            <a:ext cx="5597527" cy="1501775"/>
          </a:xfrm>
          <a:prstGeom prst="rect">
            <a:avLst/>
          </a:prstGeom>
          <a:ln w="12700">
            <a:miter lim="400000"/>
          </a:ln>
        </p:spPr>
      </p:pic>
      <p:sp>
        <p:nvSpPr>
          <p:cNvPr id="399" name="round numbers so there aren't as many decimal places"/>
          <p:cNvSpPr txBox="1"/>
          <p:nvPr/>
        </p:nvSpPr>
        <p:spPr>
          <a:xfrm>
            <a:off x="11988800" y="9018131"/>
            <a:ext cx="8629650" cy="112169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3200"/>
            </a:lvl1pPr>
          </a:lstStyle>
          <a:p>
            <a:pPr/>
            <a:r>
              <a:t>round numbers so there aren't as many decimal places </a:t>
            </a:r>
          </a:p>
        </p:txBody>
      </p:sp>
      <p:pic>
        <p:nvPicPr>
          <p:cNvPr id="400" name="image37.png" descr="image37.png"/>
          <p:cNvPicPr>
            <a:picLocks noChangeAspect="1"/>
          </p:cNvPicPr>
          <p:nvPr/>
        </p:nvPicPr>
        <p:blipFill>
          <a:blip r:embed="rId3">
            <a:extLst/>
          </a:blip>
          <a:srcRect l="3098" t="0" r="3390" b="0"/>
          <a:stretch>
            <a:fillRect/>
          </a:stretch>
        </p:blipFill>
        <p:spPr>
          <a:xfrm>
            <a:off x="3575049" y="7254875"/>
            <a:ext cx="7092952" cy="5375275"/>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Things to Watch For"/>
          <p:cNvSpPr txBox="1"/>
          <p:nvPr>
            <p:ph type="title"/>
          </p:nvPr>
        </p:nvSpPr>
        <p:spPr>
          <a:prstGeom prst="rect">
            <a:avLst/>
          </a:prstGeom>
        </p:spPr>
        <p:txBody>
          <a:bodyPr/>
          <a:lstStyle>
            <a:lvl1pPr>
              <a:defRPr sz="7800"/>
            </a:lvl1pPr>
          </a:lstStyle>
          <a:p>
            <a:pPr/>
            <a:r>
              <a:t>Things to Watch For</a:t>
            </a:r>
          </a:p>
        </p:txBody>
      </p:sp>
      <p:sp>
        <p:nvSpPr>
          <p:cNvPr id="403" name="use even rounded numbers for scale bar increments. for example,  end the graphic scale at 5 miles or 2.5 miles"/>
          <p:cNvSpPr txBox="1"/>
          <p:nvPr/>
        </p:nvSpPr>
        <p:spPr>
          <a:xfrm>
            <a:off x="4117975" y="4641393"/>
            <a:ext cx="6010275" cy="211229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3200"/>
            </a:lvl1pPr>
          </a:lstStyle>
          <a:p>
            <a:pPr/>
            <a:r>
              <a:t>use even rounded numbers for scale bar increments. for example,  end the graphic scale at 5 miles or 2.5 miles  </a:t>
            </a:r>
          </a:p>
        </p:txBody>
      </p:sp>
      <p:pic>
        <p:nvPicPr>
          <p:cNvPr id="404" name="image38.png" descr="image38.png"/>
          <p:cNvPicPr>
            <a:picLocks noChangeAspect="1"/>
          </p:cNvPicPr>
          <p:nvPr/>
        </p:nvPicPr>
        <p:blipFill>
          <a:blip r:embed="rId2">
            <a:extLst/>
          </a:blip>
          <a:stretch>
            <a:fillRect/>
          </a:stretch>
        </p:blipFill>
        <p:spPr>
          <a:xfrm>
            <a:off x="11407775" y="3454399"/>
            <a:ext cx="6073775" cy="2416177"/>
          </a:xfrm>
          <a:prstGeom prst="rect">
            <a:avLst/>
          </a:prstGeom>
          <a:ln w="12700">
            <a:miter lim="400000"/>
          </a:ln>
        </p:spPr>
      </p:pic>
      <p:sp>
        <p:nvSpPr>
          <p:cNvPr id="405" name="make sure your legend titles are meaningful and will be understood by someone other than you"/>
          <p:cNvSpPr txBox="1"/>
          <p:nvPr/>
        </p:nvSpPr>
        <p:spPr>
          <a:xfrm>
            <a:off x="3578225" y="9076868"/>
            <a:ext cx="5461001" cy="211229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3200"/>
            </a:lvl1pPr>
          </a:lstStyle>
          <a:p>
            <a:pPr/>
            <a:r>
              <a:t>make sure your legend titles are meaningful and will be understood by someone other than you</a:t>
            </a:r>
          </a:p>
        </p:txBody>
      </p:sp>
      <p:pic>
        <p:nvPicPr>
          <p:cNvPr id="406" name="image39.png" descr="image39.png"/>
          <p:cNvPicPr>
            <a:picLocks noChangeAspect="1"/>
          </p:cNvPicPr>
          <p:nvPr/>
        </p:nvPicPr>
        <p:blipFill>
          <a:blip r:embed="rId3">
            <a:extLst/>
          </a:blip>
          <a:srcRect l="0" t="0" r="7059" b="0"/>
          <a:stretch>
            <a:fillRect/>
          </a:stretch>
        </p:blipFill>
        <p:spPr>
          <a:xfrm>
            <a:off x="10864057" y="8061325"/>
            <a:ext cx="4505324" cy="4832352"/>
          </a:xfrm>
          <a:prstGeom prst="rect">
            <a:avLst/>
          </a:prstGeom>
          <a:ln w="12700">
            <a:miter lim="400000"/>
          </a:ln>
        </p:spPr>
      </p:pic>
      <p:sp>
        <p:nvSpPr>
          <p:cNvPr id="407" name="Line"/>
          <p:cNvSpPr/>
          <p:nvPr/>
        </p:nvSpPr>
        <p:spPr>
          <a:xfrm flipV="1">
            <a:off x="9525000" y="8381999"/>
            <a:ext cx="1219201" cy="666752"/>
          </a:xfrm>
          <a:prstGeom prst="line">
            <a:avLst/>
          </a:prstGeom>
          <a:ln w="25400">
            <a:solidFill>
              <a:srgbClr val="FFFFFF"/>
            </a:solidFill>
            <a:tailEnd type="triangle"/>
          </a:ln>
        </p:spPr>
        <p:txBody>
          <a:bodyPr lIns="71437" tIns="71437" rIns="71437" bIns="71437" anchor="ctr"/>
          <a:lstStyle/>
          <a:p>
            <a:pPr algn="l" defTabSz="642937">
              <a:defRPr sz="2200">
                <a:solidFill>
                  <a:srgbClr val="000000"/>
                </a:solidFill>
                <a:effectLst/>
                <a:latin typeface="Helvetica"/>
                <a:ea typeface="Helvetica"/>
                <a:cs typeface="Helvetica"/>
                <a:sym typeface="Helvetica"/>
              </a:defRPr>
            </a:pPr>
          </a:p>
        </p:txBody>
      </p:sp>
      <p:sp>
        <p:nvSpPr>
          <p:cNvPr id="408" name="use different sizes as well as colors to discern the various  feature types (roads in this example), especially when you showing many classes, in this example, they are hard to understand. Also, make sure labels are intuitive – in this example, what does"/>
          <p:cNvSpPr txBox="1"/>
          <p:nvPr/>
        </p:nvSpPr>
        <p:spPr>
          <a:xfrm>
            <a:off x="16348890" y="8008227"/>
            <a:ext cx="4651374" cy="424957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2200"/>
            </a:lvl1pPr>
          </a:lstStyle>
          <a:p>
            <a:pPr/>
            <a:r>
              <a:t>use different sizes as well as colors to discern the various  feature types (roads in this example), especially when you showing many classes, in this example, they are hard to understand. Also, make sure labels are intuitive – in this example, what does "road, unseparated" really mean? better classification would be "interstates, county roads etc</a:t>
            </a:r>
          </a:p>
        </p:txBody>
      </p:sp>
      <p:sp>
        <p:nvSpPr>
          <p:cNvPr id="409" name="Line"/>
          <p:cNvSpPr/>
          <p:nvPr/>
        </p:nvSpPr>
        <p:spPr>
          <a:xfrm flipH="1">
            <a:off x="15489499" y="10267950"/>
            <a:ext cx="1347129" cy="0"/>
          </a:xfrm>
          <a:prstGeom prst="line">
            <a:avLst/>
          </a:prstGeom>
          <a:ln w="25400">
            <a:solidFill>
              <a:srgbClr val="FFFFFF"/>
            </a:solidFill>
            <a:tailEnd type="triangle"/>
          </a:ln>
        </p:spPr>
        <p:txBody>
          <a:bodyPr lIns="71437" tIns="71437" rIns="71437" bIns="71437" anchor="ctr"/>
          <a:lstStyle/>
          <a:p>
            <a:pPr algn="l" defTabSz="642937">
              <a:defRPr sz="2200">
                <a:solidFill>
                  <a:srgbClr val="000000"/>
                </a:solidFill>
                <a:effectLst/>
                <a:latin typeface="Helvetica"/>
                <a:ea typeface="Helvetica"/>
                <a:cs typeface="Helvetica"/>
                <a:sym typeface="Helvetica"/>
              </a:defRPr>
            </a:pPr>
          </a:p>
        </p:txBody>
      </p:sp>
      <p:pic>
        <p:nvPicPr>
          <p:cNvPr id="410" name="image40.png" descr="image40.png"/>
          <p:cNvPicPr>
            <a:picLocks noChangeAspect="1"/>
          </p:cNvPicPr>
          <p:nvPr/>
        </p:nvPicPr>
        <p:blipFill>
          <a:blip r:embed="rId4">
            <a:extLst/>
          </a:blip>
          <a:stretch>
            <a:fillRect/>
          </a:stretch>
        </p:blipFill>
        <p:spPr>
          <a:xfrm>
            <a:off x="11379200" y="5988050"/>
            <a:ext cx="6718300" cy="1336676"/>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Things to Watch For"/>
          <p:cNvSpPr txBox="1"/>
          <p:nvPr>
            <p:ph type="title"/>
          </p:nvPr>
        </p:nvSpPr>
        <p:spPr>
          <a:prstGeom prst="rect">
            <a:avLst/>
          </a:prstGeom>
        </p:spPr>
        <p:txBody>
          <a:bodyPr/>
          <a:lstStyle>
            <a:lvl1pPr>
              <a:defRPr sz="7800"/>
            </a:lvl1pPr>
          </a:lstStyle>
          <a:p>
            <a:pPr/>
            <a:r>
              <a:t>Things to Watch For</a:t>
            </a:r>
          </a:p>
        </p:txBody>
      </p:sp>
      <p:pic>
        <p:nvPicPr>
          <p:cNvPr id="413" name="image41.png" descr="image41.png"/>
          <p:cNvPicPr>
            <a:picLocks noChangeAspect="1"/>
          </p:cNvPicPr>
          <p:nvPr/>
        </p:nvPicPr>
        <p:blipFill>
          <a:blip r:embed="rId2">
            <a:extLst/>
          </a:blip>
          <a:stretch>
            <a:fillRect/>
          </a:stretch>
        </p:blipFill>
        <p:spPr>
          <a:xfrm>
            <a:off x="3047999" y="3473450"/>
            <a:ext cx="17843501" cy="7175501"/>
          </a:xfrm>
          <a:prstGeom prst="rect">
            <a:avLst/>
          </a:prstGeom>
          <a:ln w="12700">
            <a:miter lim="400000"/>
          </a:ln>
        </p:spPr>
      </p:pic>
      <p:sp>
        <p:nvSpPr>
          <p:cNvPr id="414" name="make sure all legend items are relevant"/>
          <p:cNvSpPr txBox="1"/>
          <p:nvPr/>
        </p:nvSpPr>
        <p:spPr>
          <a:xfrm>
            <a:off x="3908425" y="10968089"/>
            <a:ext cx="9340851" cy="174932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lstStyle>
          <a:p>
            <a:pPr/>
            <a:r>
              <a:t>make sure all legend items are relevant</a:t>
            </a:r>
          </a:p>
        </p:txBody>
      </p:sp>
      <p:sp>
        <p:nvSpPr>
          <p:cNvPr id="415" name="Is this needed?"/>
          <p:cNvSpPr txBox="1"/>
          <p:nvPr/>
        </p:nvSpPr>
        <p:spPr>
          <a:xfrm>
            <a:off x="16802100" y="11486692"/>
            <a:ext cx="3717927" cy="62639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3200"/>
            </a:lvl1pPr>
          </a:lstStyle>
          <a:p>
            <a:pPr/>
            <a:r>
              <a:t>Is this needed?</a:t>
            </a:r>
          </a:p>
        </p:txBody>
      </p:sp>
      <p:sp>
        <p:nvSpPr>
          <p:cNvPr id="416" name="Line"/>
          <p:cNvSpPr/>
          <p:nvPr/>
        </p:nvSpPr>
        <p:spPr>
          <a:xfrm flipH="1" flipV="1">
            <a:off x="17706976" y="10217149"/>
            <a:ext cx="812801" cy="1104902"/>
          </a:xfrm>
          <a:prstGeom prst="line">
            <a:avLst/>
          </a:prstGeom>
          <a:ln w="50800">
            <a:solidFill>
              <a:srgbClr val="000000"/>
            </a:solidFill>
            <a:tailEnd type="triangle"/>
          </a:ln>
        </p:spPr>
        <p:txBody>
          <a:bodyPr lIns="71437" tIns="71437" rIns="71437" bIns="71437" anchor="ctr"/>
          <a:lstStyle/>
          <a:p>
            <a:pPr algn="l" defTabSz="642937">
              <a:defRPr sz="2200">
                <a:solidFill>
                  <a:srgbClr val="000000"/>
                </a:solidFill>
                <a:effectLst/>
                <a:latin typeface="Helvetica"/>
                <a:ea typeface="Helvetica"/>
                <a:cs typeface="Helvetica"/>
                <a:sym typeface="Helvetica"/>
              </a:defRPr>
            </a:pPr>
          </a:p>
        </p:txBody>
      </p:sp>
      <p:sp>
        <p:nvSpPr>
          <p:cNvPr id="417" name="????"/>
          <p:cNvSpPr txBox="1"/>
          <p:nvPr/>
        </p:nvSpPr>
        <p:spPr>
          <a:xfrm>
            <a:off x="7235825" y="8946692"/>
            <a:ext cx="1368425" cy="62639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3200"/>
            </a:lvl1pPr>
          </a:lstStyle>
          <a:p>
            <a:pPr/>
            <a:r>
              <a:t>????</a:t>
            </a:r>
          </a:p>
        </p:txBody>
      </p:sp>
      <p:sp>
        <p:nvSpPr>
          <p:cNvPr id="418" name="Line"/>
          <p:cNvSpPr/>
          <p:nvPr/>
        </p:nvSpPr>
        <p:spPr>
          <a:xfrm>
            <a:off x="8293100" y="9264650"/>
            <a:ext cx="901701" cy="180977"/>
          </a:xfrm>
          <a:prstGeom prst="line">
            <a:avLst/>
          </a:prstGeom>
          <a:ln w="50800">
            <a:solidFill>
              <a:srgbClr val="000000"/>
            </a:solidFill>
            <a:tailEnd type="triangle"/>
          </a:ln>
        </p:spPr>
        <p:txBody>
          <a:bodyPr lIns="71437" tIns="71437" rIns="71437" bIns="71437" anchor="ctr"/>
          <a:lstStyle/>
          <a:p>
            <a:pPr algn="l" defTabSz="642937">
              <a:defRPr sz="2200">
                <a:solidFill>
                  <a:srgbClr val="000000"/>
                </a:solidFill>
                <a:effectLst/>
                <a:latin typeface="Helvetica"/>
                <a:ea typeface="Helvetica"/>
                <a:cs typeface="Helvetica"/>
                <a:sym typeface="Helvetica"/>
              </a:defRPr>
            </a:pPr>
          </a:p>
        </p:txBody>
      </p:sp>
      <p:sp>
        <p:nvSpPr>
          <p:cNvPr id="419" name="????"/>
          <p:cNvSpPr txBox="1"/>
          <p:nvPr/>
        </p:nvSpPr>
        <p:spPr>
          <a:xfrm>
            <a:off x="13423900" y="10807242"/>
            <a:ext cx="1368427" cy="62639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3200"/>
            </a:lvl1pPr>
          </a:lstStyle>
          <a:p>
            <a:pPr/>
            <a:r>
              <a:t>????</a:t>
            </a:r>
          </a:p>
        </p:txBody>
      </p:sp>
      <p:sp>
        <p:nvSpPr>
          <p:cNvPr id="420" name="Line"/>
          <p:cNvSpPr/>
          <p:nvPr/>
        </p:nvSpPr>
        <p:spPr>
          <a:xfrm flipV="1">
            <a:off x="14357349" y="10147299"/>
            <a:ext cx="660401" cy="717552"/>
          </a:xfrm>
          <a:prstGeom prst="line">
            <a:avLst/>
          </a:prstGeom>
          <a:ln w="50800">
            <a:solidFill>
              <a:srgbClr val="000000"/>
            </a:solidFill>
            <a:tailEnd type="triangle"/>
          </a:ln>
        </p:spPr>
        <p:txBody>
          <a:bodyPr lIns="71437" tIns="71437" rIns="71437" bIns="71437" anchor="ctr"/>
          <a:lstStyle/>
          <a:p>
            <a:pPr algn="l" defTabSz="642937">
              <a:defRPr sz="2200">
                <a:solidFill>
                  <a:srgbClr val="000000"/>
                </a:solidFill>
                <a:effectLst/>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Lab - GIS and Basic Map Making Due Date: September 30th 11:59 PM…"/>
          <p:cNvSpPr txBox="1"/>
          <p:nvPr>
            <p:ph type="title"/>
          </p:nvPr>
        </p:nvSpPr>
        <p:spPr>
          <a:xfrm>
            <a:off x="4119562" y="1323265"/>
            <a:ext cx="16144876" cy="11375384"/>
          </a:xfrm>
          <a:prstGeom prst="rect">
            <a:avLst/>
          </a:prstGeom>
        </p:spPr>
        <p:txBody>
          <a:bodyPr/>
          <a:lstStyle/>
          <a:p>
            <a:pPr defTabSz="665440">
              <a:defRPr sz="7290">
                <a:effectLst>
                  <a:outerShdw sx="100000" sy="100000" kx="0" ky="0" algn="b" rotWithShape="0" blurRad="41148" dist="20574" dir="5400000">
                    <a:srgbClr val="000000"/>
                  </a:outerShdw>
                </a:effectLst>
              </a:defRPr>
            </a:pPr>
            <a:r>
              <a:t>Lab - GIS and Basic Map Making</a:t>
            </a:r>
            <a:br/>
            <a:r>
              <a:t>Due Date: September 30th 11:59 PM</a:t>
            </a:r>
          </a:p>
          <a:p>
            <a:pPr defTabSz="665440">
              <a:defRPr sz="7290">
                <a:effectLst>
                  <a:outerShdw sx="100000" sy="100000" kx="0" ky="0" algn="b" rotWithShape="0" blurRad="41148" dist="20574" dir="5400000">
                    <a:srgbClr val="000000"/>
                  </a:outerShdw>
                </a:effectLst>
              </a:defRPr>
            </a:pPr>
            <a:br/>
            <a:br/>
            <a:r>
              <a:t>Reminders:</a:t>
            </a:r>
          </a:p>
          <a:p>
            <a:pPr defTabSz="665440">
              <a:defRPr sz="7290">
                <a:effectLst>
                  <a:outerShdw sx="100000" sy="100000" kx="0" ky="0" algn="b" rotWithShape="0" blurRad="41148" dist="20574" dir="5400000">
                    <a:srgbClr val="000000"/>
                  </a:outerShdw>
                </a:effectLst>
              </a:defRPr>
            </a:pPr>
            <a:r>
              <a:t>Data is Lab4Data.zip </a:t>
            </a:r>
          </a:p>
          <a:p>
            <a:pPr defTabSz="665440">
              <a:defRPr sz="7290">
                <a:effectLst>
                  <a:outerShdw sx="100000" sy="100000" kx="0" ky="0" algn="b" rotWithShape="0" blurRad="41148" dist="20574" dir="5400000">
                    <a:srgbClr val="000000"/>
                  </a:outerShdw>
                </a:effectLst>
              </a:defRPr>
            </a:pPr>
          </a:p>
          <a:p>
            <a:pPr defTabSz="665440">
              <a:defRPr sz="7290">
                <a:effectLst>
                  <a:outerShdw sx="100000" sy="100000" kx="0" ky="0" algn="b" rotWithShape="0" blurRad="41148" dist="20574" dir="5400000">
                    <a:srgbClr val="000000"/>
                  </a:outerShdw>
                </a:effectLst>
              </a:defRPr>
            </a:pPr>
            <a:r>
              <a:t>Next Class Readings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Readings"/>
          <p:cNvSpPr txBox="1"/>
          <p:nvPr>
            <p:ph type="title"/>
          </p:nvPr>
        </p:nvSpPr>
        <p:spPr>
          <a:prstGeom prst="rect">
            <a:avLst/>
          </a:prstGeom>
        </p:spPr>
        <p:txBody>
          <a:bodyPr/>
          <a:lstStyle/>
          <a:p>
            <a:pPr/>
            <a:r>
              <a:t>Readings</a:t>
            </a:r>
          </a:p>
        </p:txBody>
      </p:sp>
      <p:sp>
        <p:nvSpPr>
          <p:cNvPr id="425" name="Brewer_Designing_Better_Maps_Ch_1…"/>
          <p:cNvSpPr txBox="1"/>
          <p:nvPr>
            <p:ph type="body" idx="1"/>
          </p:nvPr>
        </p:nvSpPr>
        <p:spPr>
          <a:prstGeom prst="rect">
            <a:avLst/>
          </a:prstGeom>
        </p:spPr>
        <p:txBody>
          <a:bodyPr/>
          <a:lstStyle/>
          <a:p>
            <a:pPr marL="377952" indent="-377952" defTabSz="543305">
              <a:spcBef>
                <a:spcPts val="3900"/>
              </a:spcBef>
              <a:defRPr sz="4650">
                <a:effectLst>
                  <a:outerShdw sx="100000" sy="100000" kx="0" ky="0" algn="b" rotWithShape="0" blurRad="47244" dist="23622" dir="5400000">
                    <a:srgbClr val="000000"/>
                  </a:outerShdw>
                </a:effectLst>
              </a:defRPr>
            </a:pPr>
            <a:r>
              <a:t>Brewer_Designing_Better_Maps_Ch_1</a:t>
            </a:r>
          </a:p>
          <a:p>
            <a:pPr marL="377952" indent="-377952" defTabSz="543305">
              <a:spcBef>
                <a:spcPts val="3900"/>
              </a:spcBef>
              <a:defRPr sz="4650">
                <a:effectLst>
                  <a:outerShdw sx="100000" sy="100000" kx="0" ky="0" algn="b" rotWithShape="0" blurRad="47244" dist="23622" dir="5400000">
                    <a:srgbClr val="000000"/>
                  </a:outerShdw>
                </a:effectLst>
              </a:defRPr>
            </a:pPr>
            <a:r>
              <a:t>GIS cartography poster by Gretchen Peterson</a:t>
            </a:r>
          </a:p>
          <a:p>
            <a:pPr marL="377952" indent="-377952" defTabSz="543305">
              <a:spcBef>
                <a:spcPts val="3900"/>
              </a:spcBef>
              <a:defRPr sz="4650">
                <a:effectLst>
                  <a:outerShdw sx="100000" sy="100000" kx="0" ky="0" algn="b" rotWithShape="0" blurRad="47244" dist="23622" dir="5400000">
                    <a:srgbClr val="000000"/>
                  </a:outerShdw>
                </a:effectLst>
              </a:defRPr>
            </a:pPr>
            <a:r>
              <a:rPr u="sng">
                <a:hlinkClick r:id="rId2" invalidUrl="" action="" tgtFrame="" tooltip="" history="1" highlightClick="0" endSnd="0"/>
              </a:rPr>
              <a:t>Map Evaluation Checklist</a:t>
            </a:r>
          </a:p>
          <a:p>
            <a:pPr marL="377952" indent="-377952" defTabSz="543305">
              <a:spcBef>
                <a:spcPts val="3900"/>
              </a:spcBef>
              <a:defRPr sz="4650">
                <a:effectLst>
                  <a:outerShdw sx="100000" sy="100000" kx="0" ky="0" algn="b" rotWithShape="0" blurRad="47244" dist="23622" dir="5400000">
                    <a:srgbClr val="000000"/>
                  </a:outerShdw>
                </a:effectLst>
              </a:defRPr>
            </a:pPr>
            <a:r>
              <a:t>MacEachren_1995_c1</a:t>
            </a:r>
          </a:p>
          <a:p>
            <a:pPr marL="377952" indent="-377952" defTabSz="543305">
              <a:spcBef>
                <a:spcPts val="3900"/>
              </a:spcBef>
              <a:defRPr sz="4650">
                <a:effectLst>
                  <a:outerShdw sx="100000" sy="100000" kx="0" ky="0" algn="b" rotWithShape="0" blurRad="47244" dist="23622" dir="5400000">
                    <a:srgbClr val="000000"/>
                  </a:outerShdw>
                </a:effectLst>
              </a:defRPr>
            </a:pPr>
            <a:r>
              <a:t>GPS-Posterweb</a:t>
            </a:r>
          </a:p>
          <a:p>
            <a:pPr marL="377952" indent="-377952" defTabSz="543305">
              <a:spcBef>
                <a:spcPts val="3900"/>
              </a:spcBef>
              <a:defRPr sz="4650">
                <a:effectLst>
                  <a:outerShdw sx="100000" sy="100000" kx="0" ky="0" algn="b" rotWithShape="0" blurRad="47244" dist="23622" dir="5400000">
                    <a:srgbClr val="000000"/>
                  </a:outerShdw>
                </a:effectLst>
              </a:defRPr>
            </a:pPr>
            <a:r>
              <a:t>Difference between recreational and professional grade gps receivers</a:t>
            </a:r>
          </a:p>
          <a:p>
            <a:pPr marL="377952" indent="-377952" defTabSz="543305">
              <a:spcBef>
                <a:spcPts val="3900"/>
              </a:spcBef>
              <a:defRPr sz="4650">
                <a:effectLst>
                  <a:outerShdw sx="100000" sy="100000" kx="0" ky="0" algn="b" rotWithShape="0" blurRad="47244" dist="23622" dir="5400000">
                    <a:srgbClr val="000000"/>
                  </a:outerShdw>
                </a:effectLst>
              </a:defRPr>
            </a:pPr>
            <a:r>
              <a:t>why-postprocess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Overview of Geodatabase Architecture"/>
          <p:cNvSpPr txBox="1"/>
          <p:nvPr>
            <p:ph type="title"/>
          </p:nvPr>
        </p:nvSpPr>
        <p:spPr>
          <a:xfrm>
            <a:off x="4119562" y="-1159272"/>
            <a:ext cx="16144876" cy="3018235"/>
          </a:xfrm>
          <a:prstGeom prst="rect">
            <a:avLst/>
          </a:prstGeom>
        </p:spPr>
        <p:txBody>
          <a:bodyPr/>
          <a:lstStyle>
            <a:lvl1pPr>
              <a:defRPr sz="5200"/>
            </a:lvl1pPr>
          </a:lstStyle>
          <a:p>
            <a:pPr/>
            <a:r>
              <a:t>Overview of Geodatabase Architecture</a:t>
            </a:r>
          </a:p>
        </p:txBody>
      </p:sp>
      <p:pic>
        <p:nvPicPr>
          <p:cNvPr id="178" name="geodatabase_overview" descr="geodatabase_overview"/>
          <p:cNvPicPr>
            <a:picLocks noChangeAspect="1"/>
          </p:cNvPicPr>
          <p:nvPr/>
        </p:nvPicPr>
        <p:blipFill>
          <a:blip r:embed="rId2">
            <a:extLst/>
          </a:blip>
          <a:stretch>
            <a:fillRect/>
          </a:stretch>
        </p:blipFill>
        <p:spPr>
          <a:xfrm>
            <a:off x="7302500" y="952499"/>
            <a:ext cx="10941051" cy="12763501"/>
          </a:xfrm>
          <a:prstGeom prst="rect">
            <a:avLst/>
          </a:prstGeom>
          <a:ln w="12700">
            <a:miter lim="400000"/>
          </a:ln>
        </p:spPr>
      </p:pic>
      <p:sp>
        <p:nvSpPr>
          <p:cNvPr id="179" name="From Arctur(2004)"/>
          <p:cNvSpPr txBox="1"/>
          <p:nvPr/>
        </p:nvSpPr>
        <p:spPr>
          <a:xfrm>
            <a:off x="3047999" y="12927890"/>
            <a:ext cx="3959228" cy="47767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spcBef>
                <a:spcPts val="1000"/>
              </a:spcBef>
              <a:defRPr sz="2200"/>
            </a:lvl1pPr>
          </a:lstStyle>
          <a:p>
            <a:pPr/>
            <a:r>
              <a:t>From Arctur(2004)</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Feature Dataset"/>
          <p:cNvSpPr txBox="1"/>
          <p:nvPr>
            <p:ph type="title"/>
          </p:nvPr>
        </p:nvSpPr>
        <p:spPr>
          <a:prstGeom prst="rect">
            <a:avLst/>
          </a:prstGeom>
        </p:spPr>
        <p:txBody>
          <a:bodyPr/>
          <a:lstStyle/>
          <a:p>
            <a:pPr/>
            <a:r>
              <a:t>Feature Dataset</a:t>
            </a:r>
          </a:p>
        </p:txBody>
      </p:sp>
      <p:sp>
        <p:nvSpPr>
          <p:cNvPr id="182" name="Contains spatially related features…"/>
          <p:cNvSpPr txBox="1"/>
          <p:nvPr>
            <p:ph type="body" sz="half" idx="1"/>
          </p:nvPr>
        </p:nvSpPr>
        <p:spPr>
          <a:prstGeom prst="rect">
            <a:avLst/>
          </a:prstGeom>
        </p:spPr>
        <p:txBody>
          <a:bodyPr/>
          <a:lstStyle/>
          <a:p>
            <a:pPr/>
            <a:r>
              <a:t>Contains spatially related features </a:t>
            </a:r>
          </a:p>
          <a:p>
            <a:pPr/>
            <a:r>
              <a:t>A logical organization container</a:t>
            </a:r>
          </a:p>
        </p:txBody>
      </p:sp>
      <p:pic>
        <p:nvPicPr>
          <p:cNvPr id="183" name="image4.png" descr="image4.png"/>
          <p:cNvPicPr>
            <a:picLocks noChangeAspect="1"/>
          </p:cNvPicPr>
          <p:nvPr/>
        </p:nvPicPr>
        <p:blipFill>
          <a:blip r:embed="rId3">
            <a:extLst/>
          </a:blip>
          <a:stretch>
            <a:fillRect/>
          </a:stretch>
        </p:blipFill>
        <p:spPr>
          <a:xfrm>
            <a:off x="3775075" y="823317"/>
            <a:ext cx="2197101" cy="1943101"/>
          </a:xfrm>
          <a:prstGeom prst="rect">
            <a:avLst/>
          </a:prstGeom>
          <a:ln w="12700">
            <a:miter lim="400000"/>
          </a:ln>
        </p:spPr>
      </p:pic>
      <p:pic>
        <p:nvPicPr>
          <p:cNvPr id="184" name="image5.png" descr="image5.png"/>
          <p:cNvPicPr>
            <a:picLocks noChangeAspect="1"/>
          </p:cNvPicPr>
          <p:nvPr/>
        </p:nvPicPr>
        <p:blipFill>
          <a:blip r:embed="rId4">
            <a:extLst/>
          </a:blip>
          <a:stretch>
            <a:fillRect/>
          </a:stretch>
        </p:blipFill>
        <p:spPr>
          <a:xfrm>
            <a:off x="13515975" y="3273426"/>
            <a:ext cx="5638800" cy="932497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Feature Class"/>
          <p:cNvSpPr txBox="1"/>
          <p:nvPr>
            <p:ph type="title"/>
          </p:nvPr>
        </p:nvSpPr>
        <p:spPr>
          <a:prstGeom prst="rect">
            <a:avLst/>
          </a:prstGeom>
        </p:spPr>
        <p:txBody>
          <a:bodyPr/>
          <a:lstStyle>
            <a:lvl1pPr>
              <a:defRPr sz="7800"/>
            </a:lvl1pPr>
          </a:lstStyle>
          <a:p>
            <a:pPr/>
            <a:r>
              <a:t>Feature Class</a:t>
            </a:r>
          </a:p>
        </p:txBody>
      </p:sp>
      <p:sp>
        <p:nvSpPr>
          <p:cNvPr id="189" name="The primary storage for spatial data…"/>
          <p:cNvSpPr txBox="1"/>
          <p:nvPr>
            <p:ph type="body" sz="half" idx="1"/>
          </p:nvPr>
        </p:nvSpPr>
        <p:spPr>
          <a:prstGeom prst="rect">
            <a:avLst/>
          </a:prstGeom>
        </p:spPr>
        <p:txBody>
          <a:bodyPr/>
          <a:lstStyle/>
          <a:p>
            <a:pPr/>
            <a:r>
              <a:t>The primary storage for spatial data</a:t>
            </a:r>
          </a:p>
          <a:p>
            <a:pPr/>
            <a:r>
              <a:t>Standalone and part of feature dataset</a:t>
            </a:r>
          </a:p>
        </p:txBody>
      </p:sp>
      <p:pic>
        <p:nvPicPr>
          <p:cNvPr id="190" name="image6.png" descr="image6.png"/>
          <p:cNvPicPr>
            <a:picLocks noChangeAspect="1"/>
          </p:cNvPicPr>
          <p:nvPr/>
        </p:nvPicPr>
        <p:blipFill>
          <a:blip r:embed="rId3">
            <a:extLst/>
          </a:blip>
          <a:stretch>
            <a:fillRect/>
          </a:stretch>
        </p:blipFill>
        <p:spPr>
          <a:xfrm>
            <a:off x="12838111" y="3859212"/>
            <a:ext cx="6994527" cy="856932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Querying and Selecting Data"/>
          <p:cNvSpPr txBox="1"/>
          <p:nvPr>
            <p:ph type="title"/>
          </p:nvPr>
        </p:nvSpPr>
        <p:spPr>
          <a:prstGeom prst="rect">
            <a:avLst/>
          </a:prstGeom>
        </p:spPr>
        <p:txBody>
          <a:bodyPr/>
          <a:lstStyle/>
          <a:p>
            <a:pPr/>
            <a:r>
              <a:t>Querying and Selecting Data</a:t>
            </a:r>
          </a:p>
        </p:txBody>
      </p:sp>
      <p:sp>
        <p:nvSpPr>
          <p:cNvPr id="195" name="Query – ask a question…"/>
          <p:cNvSpPr txBox="1"/>
          <p:nvPr>
            <p:ph type="body" idx="1"/>
          </p:nvPr>
        </p:nvSpPr>
        <p:spPr>
          <a:prstGeom prst="rect">
            <a:avLst/>
          </a:prstGeom>
        </p:spPr>
        <p:txBody>
          <a:bodyPr/>
          <a:lstStyle/>
          <a:p>
            <a:pPr marL="511346" indent="-511346" defTabSz="764024">
              <a:spcBef>
                <a:spcPts val="5400"/>
              </a:spcBef>
              <a:defRPr sz="4278">
                <a:effectLst>
                  <a:outerShdw sx="100000" sy="100000" kx="0" ky="0" algn="b" rotWithShape="0" blurRad="47244" dist="23622" dir="5400000">
                    <a:srgbClr val="000000"/>
                  </a:outerShdw>
                </a:effectLst>
              </a:defRPr>
            </a:pPr>
            <a:r>
              <a:t>Query – ask a question</a:t>
            </a:r>
          </a:p>
          <a:p>
            <a:pPr marL="511346" indent="-511346" defTabSz="764024">
              <a:spcBef>
                <a:spcPts val="5400"/>
              </a:spcBef>
              <a:defRPr sz="4278">
                <a:effectLst>
                  <a:outerShdw sx="100000" sy="100000" kx="0" ky="0" algn="b" rotWithShape="0" blurRad="47244" dist="23622" dir="5400000">
                    <a:srgbClr val="000000"/>
                  </a:outerShdw>
                </a:effectLst>
              </a:defRPr>
            </a:pPr>
            <a:r>
              <a:t>Many ways to query data in ArcMap</a:t>
            </a:r>
          </a:p>
          <a:p>
            <a:pPr lvl="1" marL="889298" indent="-511346" defTabSz="764024">
              <a:spcBef>
                <a:spcPts val="5400"/>
              </a:spcBef>
              <a:defRPr sz="4278">
                <a:effectLst>
                  <a:outerShdw sx="100000" sy="100000" kx="0" ky="0" algn="b" rotWithShape="0" blurRad="47244" dist="23622" dir="5400000">
                    <a:srgbClr val="000000"/>
                  </a:outerShdw>
                </a:effectLst>
              </a:defRPr>
            </a:pPr>
            <a:r>
              <a:t>Identify tool</a:t>
            </a:r>
          </a:p>
          <a:p>
            <a:pPr lvl="1" marL="889298" indent="-511346" defTabSz="764024">
              <a:spcBef>
                <a:spcPts val="5400"/>
              </a:spcBef>
              <a:defRPr sz="4278">
                <a:effectLst>
                  <a:outerShdw sx="100000" sy="100000" kx="0" ky="0" algn="b" rotWithShape="0" blurRad="47244" dist="23622" dir="5400000">
                    <a:srgbClr val="000000"/>
                  </a:outerShdw>
                </a:effectLst>
              </a:defRPr>
            </a:pPr>
            <a:r>
              <a:t>Using a graphic</a:t>
            </a:r>
          </a:p>
          <a:p>
            <a:pPr lvl="1" marL="889298" indent="-511346" defTabSz="764024">
              <a:spcBef>
                <a:spcPts val="5400"/>
              </a:spcBef>
              <a:defRPr sz="4278">
                <a:effectLst>
                  <a:outerShdw sx="100000" sy="100000" kx="0" ky="0" algn="b" rotWithShape="0" blurRad="47244" dist="23622" dir="5400000">
                    <a:srgbClr val="000000"/>
                  </a:outerShdw>
                </a:effectLst>
              </a:defRPr>
            </a:pPr>
            <a:r>
              <a:t>Select by Location</a:t>
            </a:r>
          </a:p>
          <a:p>
            <a:pPr lvl="1" marL="889298" indent="-511346" defTabSz="764024">
              <a:spcBef>
                <a:spcPts val="5400"/>
              </a:spcBef>
              <a:defRPr sz="4278">
                <a:effectLst>
                  <a:outerShdw sx="100000" sy="100000" kx="0" ky="0" algn="b" rotWithShape="0" blurRad="47244" dist="23622" dir="5400000">
                    <a:srgbClr val="000000"/>
                  </a:outerShdw>
                </a:effectLst>
              </a:defRPr>
            </a:pPr>
            <a:r>
              <a:t>Select by Attribute</a:t>
            </a:r>
          </a:p>
          <a:p>
            <a:pPr lvl="1" marL="889298" indent="-511346" defTabSz="764024">
              <a:spcBef>
                <a:spcPts val="5400"/>
              </a:spcBef>
              <a:defRPr sz="4278">
                <a:effectLst>
                  <a:outerShdw sx="100000" sy="100000" kx="0" ky="0" algn="b" rotWithShape="0" blurRad="47244" dist="23622" dir="5400000">
                    <a:srgbClr val="000000"/>
                  </a:outerShdw>
                </a:effectLst>
              </a:defRPr>
            </a:pPr>
            <a:r>
              <a:t>Find tool</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Query Basics"/>
          <p:cNvSpPr txBox="1"/>
          <p:nvPr>
            <p:ph type="title"/>
          </p:nvPr>
        </p:nvSpPr>
        <p:spPr>
          <a:prstGeom prst="rect">
            <a:avLst/>
          </a:prstGeom>
        </p:spPr>
        <p:txBody>
          <a:bodyPr/>
          <a:lstStyle>
            <a:lvl1pPr>
              <a:defRPr sz="7800"/>
            </a:lvl1pPr>
          </a:lstStyle>
          <a:p>
            <a:pPr/>
            <a:r>
              <a:t>Query Basics</a:t>
            </a:r>
          </a:p>
        </p:txBody>
      </p:sp>
      <p:sp>
        <p:nvSpPr>
          <p:cNvPr id="198" name="SELECT * FROM US_STATES WHERE STATE = ‘Alaska’"/>
          <p:cNvSpPr txBox="1"/>
          <p:nvPr>
            <p:ph type="body" idx="1"/>
          </p:nvPr>
        </p:nvSpPr>
        <p:spPr>
          <a:xfrm>
            <a:off x="4119562" y="2384226"/>
            <a:ext cx="16144876" cy="8947548"/>
          </a:xfrm>
          <a:prstGeom prst="rect">
            <a:avLst/>
          </a:prstGeom>
        </p:spPr>
        <p:txBody>
          <a:bodyPr/>
          <a:lstStyle>
            <a:lvl1pPr marL="482203" indent="-482203">
              <a:lnSpc>
                <a:spcPct val="90000"/>
              </a:lnSpc>
              <a:spcBef>
                <a:spcPts val="900"/>
              </a:spcBef>
              <a:buSzTx/>
              <a:buNone/>
              <a:defRPr sz="5200"/>
            </a:lvl1pPr>
          </a:lstStyle>
          <a:p>
            <a:pPr/>
            <a:r>
              <a:t>	SELECT * FROM US_STATES WHERE STATE = ‘Alaska’</a:t>
            </a:r>
          </a:p>
        </p:txBody>
      </p:sp>
      <p:sp>
        <p:nvSpPr>
          <p:cNvPr id="199" name="Line"/>
          <p:cNvSpPr/>
          <p:nvPr/>
        </p:nvSpPr>
        <p:spPr>
          <a:xfrm rot="5400000">
            <a:off x="7939086" y="938214"/>
            <a:ext cx="1009653" cy="87788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0794"/>
                  <a:pt x="10800" y="19800"/>
                </a:cubicBezTo>
                <a:lnTo>
                  <a:pt x="10800" y="12600"/>
                </a:lnTo>
                <a:cubicBezTo>
                  <a:pt x="10800" y="11606"/>
                  <a:pt x="5965" y="10800"/>
                  <a:pt x="0" y="10800"/>
                </a:cubicBezTo>
                <a:cubicBezTo>
                  <a:pt x="5965" y="10800"/>
                  <a:pt x="10800" y="9994"/>
                  <a:pt x="10800" y="9000"/>
                </a:cubicBezTo>
                <a:lnTo>
                  <a:pt x="10800" y="1800"/>
                </a:lnTo>
                <a:cubicBezTo>
                  <a:pt x="10800" y="806"/>
                  <a:pt x="15635" y="0"/>
                  <a:pt x="21600" y="0"/>
                </a:cubicBezTo>
              </a:path>
            </a:pathLst>
          </a:custGeom>
          <a:ln w="12700">
            <a:solidFill>
              <a:srgbClr val="D41D03"/>
            </a:solidFill>
            <a:miter lim="400000"/>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200" name="“give me everything from the table US_STATES”"/>
          <p:cNvSpPr txBox="1"/>
          <p:nvPr/>
        </p:nvSpPr>
        <p:spPr>
          <a:xfrm>
            <a:off x="4652962" y="3118383"/>
            <a:ext cx="7581902" cy="154833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spcBef>
                <a:spcPts val="2000"/>
              </a:spcBef>
              <a:defRPr sz="4600"/>
            </a:lvl1pPr>
          </a:lstStyle>
          <a:p>
            <a:pPr/>
            <a:r>
              <a:t>“give me everything from the table US_STATES”</a:t>
            </a:r>
          </a:p>
        </p:txBody>
      </p:sp>
      <p:sp>
        <p:nvSpPr>
          <p:cNvPr id="201" name="Line"/>
          <p:cNvSpPr/>
          <p:nvPr/>
        </p:nvSpPr>
        <p:spPr>
          <a:xfrm rot="5400000">
            <a:off x="16208375" y="1546226"/>
            <a:ext cx="1009653" cy="7486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0794"/>
                  <a:pt x="10800" y="19800"/>
                </a:cubicBezTo>
                <a:lnTo>
                  <a:pt x="10800" y="12600"/>
                </a:lnTo>
                <a:cubicBezTo>
                  <a:pt x="10800" y="11606"/>
                  <a:pt x="5965" y="10800"/>
                  <a:pt x="0" y="10800"/>
                </a:cubicBezTo>
                <a:cubicBezTo>
                  <a:pt x="5965" y="10800"/>
                  <a:pt x="10800" y="9994"/>
                  <a:pt x="10800" y="9000"/>
                </a:cubicBezTo>
                <a:lnTo>
                  <a:pt x="10800" y="1800"/>
                </a:lnTo>
                <a:cubicBezTo>
                  <a:pt x="10800" y="806"/>
                  <a:pt x="15635" y="0"/>
                  <a:pt x="21600" y="0"/>
                </a:cubicBezTo>
              </a:path>
            </a:pathLst>
          </a:custGeom>
          <a:ln w="12700">
            <a:solidFill>
              <a:srgbClr val="D41D03"/>
            </a:solidFill>
            <a:miter lim="400000"/>
          </a:ln>
          <a:effectLst>
            <a:outerShdw sx="100000" sy="100000" kx="0" ky="0" algn="b" rotWithShape="0" blurRad="63500" dist="25400" dir="5400000">
              <a:srgbClr val="000000">
                <a:alpha val="50000"/>
              </a:srgbClr>
            </a:outerShdw>
          </a:effectLst>
        </p:spPr>
        <p:txBody>
          <a:bodyPr lIns="71437" tIns="71437" rIns="71437" bIns="71437" anchor="ctr"/>
          <a:lstStyle/>
          <a:p>
            <a:pPr defTabSz="821531">
              <a:defRPr sz="4200">
                <a:solidFill>
                  <a:srgbClr val="FFFFFF"/>
                </a:solidFill>
                <a:effectLst>
                  <a:outerShdw sx="100000" sy="100000" kx="0" ky="0" algn="b" rotWithShape="0" blurRad="38100" dist="12700" dir="5400000">
                    <a:srgbClr val="000000">
                      <a:alpha val="80000"/>
                    </a:srgbClr>
                  </a:outerShdw>
                </a:effectLst>
              </a:defRPr>
            </a:pPr>
          </a:p>
        </p:txBody>
      </p:sp>
      <p:sp>
        <p:nvSpPr>
          <p:cNvPr id="202" name="“where the value of the STATE column is equal to the value ‘Alaska’”"/>
          <p:cNvSpPr txBox="1"/>
          <p:nvPr/>
        </p:nvSpPr>
        <p:spPr>
          <a:xfrm>
            <a:off x="12922251" y="2546883"/>
            <a:ext cx="7581902" cy="225953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spcBef>
                <a:spcPts val="2000"/>
              </a:spcBef>
              <a:defRPr sz="4600"/>
            </a:lvl1pPr>
          </a:lstStyle>
          <a:p>
            <a:pPr/>
            <a:r>
              <a:t>“where the value of the STATE column is equal to the value ‘Alaska’”</a:t>
            </a:r>
          </a:p>
        </p:txBody>
      </p:sp>
      <p:pic>
        <p:nvPicPr>
          <p:cNvPr id="203" name="image7.png" descr="image7.png"/>
          <p:cNvPicPr>
            <a:picLocks noChangeAspect="1"/>
          </p:cNvPicPr>
          <p:nvPr/>
        </p:nvPicPr>
        <p:blipFill>
          <a:blip r:embed="rId2">
            <a:extLst/>
          </a:blip>
          <a:stretch>
            <a:fillRect/>
          </a:stretch>
        </p:blipFill>
        <p:spPr>
          <a:xfrm>
            <a:off x="4619625" y="7724775"/>
            <a:ext cx="14611351" cy="4438651"/>
          </a:xfrm>
          <a:prstGeom prst="rect">
            <a:avLst/>
          </a:prstGeom>
          <a:ln w="12700">
            <a:miter lim="400000"/>
          </a:ln>
        </p:spPr>
      </p:pic>
      <p:sp>
        <p:nvSpPr>
          <p:cNvPr id="204" name="Line"/>
          <p:cNvSpPr/>
          <p:nvPr/>
        </p:nvSpPr>
        <p:spPr>
          <a:xfrm flipH="1">
            <a:off x="11436350" y="6632575"/>
            <a:ext cx="4606927" cy="1682751"/>
          </a:xfrm>
          <a:prstGeom prst="line">
            <a:avLst/>
          </a:prstGeom>
          <a:ln w="50800">
            <a:solidFill>
              <a:srgbClr val="D41D03"/>
            </a:solidFill>
            <a:miter lim="400000"/>
            <a:tailEnd type="triangle"/>
          </a:ln>
        </p:spPr>
        <p:txBody>
          <a:bodyPr lIns="71437" tIns="71437" rIns="71437" bIns="71437" anchor="ctr"/>
          <a:lstStyle/>
          <a:p>
            <a:pPr algn="l" defTabSz="642937">
              <a:defRPr sz="2200">
                <a:solidFill>
                  <a:srgbClr val="000000"/>
                </a:solidFill>
                <a:effectLst/>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2">
  <a:themeElements>
    <a:clrScheme name="New_Template2">
      <a:dk1>
        <a:srgbClr val="C000EB"/>
      </a:dk1>
      <a:lt1>
        <a:srgbClr val="EBEBEB"/>
      </a:lt1>
      <a:dk2>
        <a:srgbClr val="525252"/>
      </a:dk2>
      <a:lt2>
        <a:srgbClr val="C9C9C9"/>
      </a:lt2>
      <a:accent1>
        <a:srgbClr val="619AE3"/>
      </a:accent1>
      <a:accent2>
        <a:srgbClr val="54BFB9"/>
      </a:accent2>
      <a:accent3>
        <a:srgbClr val="29C439"/>
      </a:accent3>
      <a:accent4>
        <a:srgbClr val="EDAC0F"/>
      </a:accent4>
      <a:accent5>
        <a:srgbClr val="D41D04"/>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38100" dist="12700" dir="540000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2">
  <a:themeElements>
    <a:clrScheme name="New_Template2">
      <a:dk1>
        <a:srgbClr val="000000"/>
      </a:dk1>
      <a:lt1>
        <a:srgbClr val="FFFFFF"/>
      </a:lt1>
      <a:dk2>
        <a:srgbClr val="525252"/>
      </a:dk2>
      <a:lt2>
        <a:srgbClr val="C9C9C9"/>
      </a:lt2>
      <a:accent1>
        <a:srgbClr val="619AE3"/>
      </a:accent1>
      <a:accent2>
        <a:srgbClr val="54BFB9"/>
      </a:accent2>
      <a:accent3>
        <a:srgbClr val="29C439"/>
      </a:accent3>
      <a:accent4>
        <a:srgbClr val="EDAC0F"/>
      </a:accent4>
      <a:accent5>
        <a:srgbClr val="D41D04"/>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38100" dist="12700" dir="540000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2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